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1" r:id="rId1"/>
  </p:sldMasterIdLst>
  <p:notesMasterIdLst>
    <p:notesMasterId r:id="rId60"/>
  </p:notesMasterIdLst>
  <p:sldIdLst>
    <p:sldId id="256" r:id="rId2"/>
    <p:sldId id="276" r:id="rId3"/>
    <p:sldId id="322" r:id="rId4"/>
    <p:sldId id="258" r:id="rId5"/>
    <p:sldId id="299" r:id="rId6"/>
    <p:sldId id="310" r:id="rId7"/>
    <p:sldId id="311" r:id="rId8"/>
    <p:sldId id="360" r:id="rId9"/>
    <p:sldId id="312" r:id="rId10"/>
    <p:sldId id="309" r:id="rId11"/>
    <p:sldId id="320" r:id="rId12"/>
    <p:sldId id="319" r:id="rId13"/>
    <p:sldId id="359" r:id="rId14"/>
    <p:sldId id="321" r:id="rId15"/>
    <p:sldId id="301" r:id="rId16"/>
    <p:sldId id="324" r:id="rId17"/>
    <p:sldId id="326" r:id="rId18"/>
    <p:sldId id="262" r:id="rId19"/>
    <p:sldId id="280" r:id="rId20"/>
    <p:sldId id="355" r:id="rId21"/>
    <p:sldId id="281" r:id="rId22"/>
    <p:sldId id="275" r:id="rId23"/>
    <p:sldId id="285" r:id="rId24"/>
    <p:sldId id="272" r:id="rId25"/>
    <p:sldId id="356" r:id="rId26"/>
    <p:sldId id="349" r:id="rId27"/>
    <p:sldId id="333" r:id="rId28"/>
    <p:sldId id="286" r:id="rId29"/>
    <p:sldId id="347" r:id="rId30"/>
    <p:sldId id="270" r:id="rId31"/>
    <p:sldId id="265" r:id="rId32"/>
    <p:sldId id="267" r:id="rId33"/>
    <p:sldId id="271" r:id="rId34"/>
    <p:sldId id="289" r:id="rId35"/>
    <p:sldId id="341" r:id="rId36"/>
    <p:sldId id="291" r:id="rId37"/>
    <p:sldId id="358" r:id="rId38"/>
    <p:sldId id="302" r:id="rId39"/>
    <p:sldId id="305" r:id="rId40"/>
    <p:sldId id="266" r:id="rId41"/>
    <p:sldId id="346" r:id="rId42"/>
    <p:sldId id="345" r:id="rId43"/>
    <p:sldId id="344" r:id="rId44"/>
    <p:sldId id="343" r:id="rId45"/>
    <p:sldId id="361" r:id="rId46"/>
    <p:sldId id="337" r:id="rId47"/>
    <p:sldId id="339" r:id="rId48"/>
    <p:sldId id="306" r:id="rId49"/>
    <p:sldId id="342" r:id="rId50"/>
    <p:sldId id="293" r:id="rId51"/>
    <p:sldId id="328" r:id="rId52"/>
    <p:sldId id="348" r:id="rId53"/>
    <p:sldId id="307" r:id="rId54"/>
    <p:sldId id="351" r:id="rId55"/>
    <p:sldId id="294" r:id="rId56"/>
    <p:sldId id="354" r:id="rId57"/>
    <p:sldId id="350" r:id="rId58"/>
    <p:sldId id="34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14"/>
    <p:restoredTop sz="50000"/>
  </p:normalViewPr>
  <p:slideViewPr>
    <p:cSldViewPr snapToGrid="0" snapToObjects="1">
      <p:cViewPr>
        <p:scale>
          <a:sx n="38" d="100"/>
          <a:sy n="38" d="100"/>
        </p:scale>
        <p:origin x="-1482"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E875D-0E6B-504F-847A-8FD3EBDC43A8}" type="datetimeFigureOut">
              <a:rPr lang="en-US" smtClean="0"/>
              <a:t>6/14/2020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6E24CC-D748-EE47-8486-E1BF4A20BECA}" type="slidenum">
              <a:rPr lang="en-US" smtClean="0"/>
              <a:t>‹#›</a:t>
            </a:fld>
            <a:endParaRPr lang="en-US"/>
          </a:p>
        </p:txBody>
      </p:sp>
    </p:spTree>
    <p:extLst>
      <p:ext uri="{BB962C8B-B14F-4D97-AF65-F5344CB8AC3E}">
        <p14:creationId xmlns:p14="http://schemas.microsoft.com/office/powerpoint/2010/main" val="110456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και επιπλέον, η επιτυχημένη επίλυσή τους μπορεί να οδηγήσει σε ενίσχυση της αυτοπεποίθησης και της ανθεκτικότητας του ατόμου, ενόψει μελλοντικών </a:t>
            </a:r>
            <a:r>
              <a:rPr lang="el-GR" dirty="0" err="1" smtClean="0"/>
              <a:t>στρεσογόνων</a:t>
            </a:r>
            <a:r>
              <a:rPr lang="el-GR" dirty="0" smtClean="0"/>
              <a:t> καταστάσεων</a:t>
            </a:r>
            <a:endParaRPr lang="en-US" dirty="0" smtClean="0"/>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6</a:t>
            </a:fld>
            <a:endParaRPr lang="en-US"/>
          </a:p>
        </p:txBody>
      </p:sp>
    </p:spTree>
    <p:extLst>
      <p:ext uri="{BB962C8B-B14F-4D97-AF65-F5344CB8AC3E}">
        <p14:creationId xmlns:p14="http://schemas.microsoft.com/office/powerpoint/2010/main" val="589842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Τοποθετούμε ένα κουτί μέσα στο οποίο τα παιδιά</a:t>
            </a:r>
            <a:r>
              <a:rPr lang="el-GR" baseline="0" dirty="0" smtClean="0"/>
              <a:t> βάζουν ένα χαρτάκι όπου γράφουν τις ανησυχίες τους  </a:t>
            </a:r>
            <a:r>
              <a:rPr lang="el-GR" dirty="0" smtClean="0"/>
              <a:t> </a:t>
            </a:r>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26</a:t>
            </a:fld>
            <a:endParaRPr lang="en-US"/>
          </a:p>
        </p:txBody>
      </p:sp>
    </p:spTree>
    <p:extLst>
      <p:ext uri="{BB962C8B-B14F-4D97-AF65-F5344CB8AC3E}">
        <p14:creationId xmlns:p14="http://schemas.microsoft.com/office/powerpoint/2010/main" val="1818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u="none" strike="noStrike" kern="1200" baseline="0" dirty="0" smtClean="0">
                <a:solidFill>
                  <a:schemeClr val="tx1"/>
                </a:solidFill>
                <a:latin typeface="+mn-lt"/>
                <a:ea typeface="+mn-ea"/>
                <a:cs typeface="+mn-cs"/>
              </a:rPr>
              <a:t>Συζητούμε με τους μαθητές μας σχετικά με</a:t>
            </a:r>
          </a:p>
          <a:p>
            <a:r>
              <a:rPr lang="el-GR" sz="1200" b="0" i="0" u="none" strike="noStrike" kern="1200" baseline="0" dirty="0" smtClean="0">
                <a:solidFill>
                  <a:schemeClr val="tx1"/>
                </a:solidFill>
                <a:latin typeface="+mn-lt"/>
                <a:ea typeface="+mn-ea"/>
                <a:cs typeface="+mn-cs"/>
              </a:rPr>
              <a:t>— τα άτομα που μας βοήθησαν να τα καταφέρνουμε στα δύσκολα και με</a:t>
            </a:r>
          </a:p>
          <a:p>
            <a:r>
              <a:rPr lang="el-GR" sz="1200" b="0" i="0" u="none" strike="noStrike" kern="1200" baseline="0" dirty="0" smtClean="0">
                <a:solidFill>
                  <a:schemeClr val="tx1"/>
                </a:solidFill>
                <a:latin typeface="+mn-lt"/>
                <a:ea typeface="+mn-ea"/>
                <a:cs typeface="+mn-cs"/>
              </a:rPr>
              <a:t>ποιον τρόπο,</a:t>
            </a:r>
          </a:p>
          <a:p>
            <a:r>
              <a:rPr lang="el-GR" sz="1200" b="0" i="0" u="none" strike="noStrike" kern="1200" baseline="0" dirty="0" smtClean="0">
                <a:solidFill>
                  <a:schemeClr val="tx1"/>
                </a:solidFill>
                <a:latin typeface="+mn-lt"/>
                <a:ea typeface="+mn-ea"/>
                <a:cs typeface="+mn-cs"/>
              </a:rPr>
              <a:t>— τη δική μας προσφορά/βοήθεια σε άλλους</a:t>
            </a:r>
          </a:p>
          <a:p>
            <a:r>
              <a:rPr lang="el-GR" sz="1200" b="0" i="0" u="none" strike="noStrike" kern="1200" baseline="0" dirty="0" smtClean="0">
                <a:solidFill>
                  <a:schemeClr val="tx1"/>
                </a:solidFill>
                <a:latin typeface="+mn-lt"/>
                <a:ea typeface="+mn-ea"/>
                <a:cs typeface="+mn-cs"/>
              </a:rPr>
              <a:t>— τους τρόπους, με τους οποίους ο κάθε συμμαθητής και συμμαθήτρια</a:t>
            </a:r>
          </a:p>
          <a:p>
            <a:r>
              <a:rPr lang="el-GR" sz="1200" b="0" i="0" u="none" strike="noStrike" kern="1200" baseline="0" dirty="0" smtClean="0">
                <a:solidFill>
                  <a:schemeClr val="tx1"/>
                </a:solidFill>
                <a:latin typeface="+mn-lt"/>
                <a:ea typeface="+mn-ea"/>
                <a:cs typeface="+mn-cs"/>
              </a:rPr>
              <a:t>μπορεί να λειτουργήσει υποστηρικτικά με τους άλλους αυτό το διάστημα</a:t>
            </a:r>
          </a:p>
          <a:p>
            <a:r>
              <a:rPr lang="el-GR" sz="1200" b="0" i="0" u="none" strike="noStrike" kern="1200" baseline="0" dirty="0" smtClean="0">
                <a:solidFill>
                  <a:schemeClr val="tx1"/>
                </a:solidFill>
                <a:latin typeface="+mn-lt"/>
                <a:ea typeface="+mn-ea"/>
                <a:cs typeface="+mn-cs"/>
              </a:rPr>
              <a:t>(σωματικά και ψυχολογικά)</a:t>
            </a:r>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31</a:t>
            </a:fld>
            <a:endParaRPr lang="en-US"/>
          </a:p>
        </p:txBody>
      </p:sp>
    </p:spTree>
    <p:extLst>
      <p:ext uri="{BB962C8B-B14F-4D97-AF65-F5344CB8AC3E}">
        <p14:creationId xmlns:p14="http://schemas.microsoft.com/office/powerpoint/2010/main" val="612816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dirty="0" smtClean="0"/>
              <a:t>Συζητούμε με τους μαθητές μας για τα όνειρά τους και τις σκέψεις τους</a:t>
            </a:r>
          </a:p>
          <a:p>
            <a:pPr marL="0" indent="0">
              <a:buNone/>
            </a:pPr>
            <a:r>
              <a:rPr lang="el-GR" dirty="0" smtClean="0"/>
              <a:t>για το μέλλον, σχέδια για το καλοκαίρι και γενικότερα ενθαρρύνουμε</a:t>
            </a:r>
          </a:p>
          <a:p>
            <a:pPr marL="0" indent="0">
              <a:buNone/>
            </a:pPr>
            <a:r>
              <a:rPr lang="el-GR" dirty="0" smtClean="0"/>
              <a:t>τις συζητήσεις με μελλοντική προοπτική που δημιουργούν μια αίσθηση</a:t>
            </a:r>
          </a:p>
          <a:p>
            <a:pPr marL="0" indent="0">
              <a:buNone/>
            </a:pPr>
            <a:r>
              <a:rPr lang="el-GR" dirty="0" smtClean="0"/>
              <a:t>ελπίδας και αισιοδοξίας που αποτελούν σημαντικές πτυχές της ψυχικής</a:t>
            </a:r>
          </a:p>
          <a:p>
            <a:pPr marL="0" indent="0">
              <a:buNone/>
            </a:pPr>
            <a:r>
              <a:rPr lang="el-GR" dirty="0" smtClean="0"/>
              <a:t>ανθεκτικότητας.</a:t>
            </a:r>
            <a:endParaRPr lang="en-US" dirty="0" smtClean="0"/>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34</a:t>
            </a:fld>
            <a:endParaRPr lang="en-US"/>
          </a:p>
        </p:txBody>
      </p:sp>
    </p:spTree>
    <p:extLst>
      <p:ext uri="{BB962C8B-B14F-4D97-AF65-F5344CB8AC3E}">
        <p14:creationId xmlns:p14="http://schemas.microsoft.com/office/powerpoint/2010/main" val="747040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sz="1200" dirty="0" smtClean="0"/>
              <a:t>Επαναλαμβάνουμε στους μαθητές μας πως στη ζωή μας έχουν σημασία οι εμπειρίες που αποκτούμε. </a:t>
            </a:r>
            <a:endParaRPr lang="en-US" sz="1200" dirty="0" smtClean="0"/>
          </a:p>
          <a:p>
            <a:pPr marL="0" indent="0">
              <a:buNone/>
            </a:pPr>
            <a:r>
              <a:rPr lang="el-GR" sz="1200" dirty="0" smtClean="0"/>
              <a:t>Βρίσκουμε ευκαιρίες να αναφέρουμε ότι για τις ευχάριστες αλλά και για τις δύσκολες στιγμές μας έχουμε δίπλα μας ανθρώπους που μας βοηθούν και μας στηρίζουν. </a:t>
            </a:r>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36</a:t>
            </a:fld>
            <a:endParaRPr lang="en-US"/>
          </a:p>
        </p:txBody>
      </p:sp>
    </p:spTree>
    <p:extLst>
      <p:ext uri="{BB962C8B-B14F-4D97-AF65-F5344CB8AC3E}">
        <p14:creationId xmlns:p14="http://schemas.microsoft.com/office/powerpoint/2010/main" val="184073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Επιλέγοντας να διαβάστε ένα βιβλίο τις πρώτες ημέρες δίνει χρόνο για επανασύνδεση, δημιουργεί υψηλή προτεραιότητα να μοιραστεί ην εμπειρία βοηθώντας κάθε παιδί στη τάξη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38</a:t>
            </a:fld>
            <a:endParaRPr lang="en-US"/>
          </a:p>
        </p:txBody>
      </p:sp>
    </p:spTree>
    <p:extLst>
      <p:ext uri="{BB962C8B-B14F-4D97-AF65-F5344CB8AC3E}">
        <p14:creationId xmlns:p14="http://schemas.microsoft.com/office/powerpoint/2010/main" val="24818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Παιγνίδια εμπιστοσύνης,</a:t>
            </a:r>
            <a:r>
              <a:rPr lang="el-GR" baseline="0" dirty="0" smtClean="0"/>
              <a:t> ομαδικότητας και συνεργασίας στη τάξη </a:t>
            </a:r>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39</a:t>
            </a:fld>
            <a:endParaRPr lang="en-US"/>
          </a:p>
        </p:txBody>
      </p:sp>
    </p:spTree>
    <p:extLst>
      <p:ext uri="{BB962C8B-B14F-4D97-AF65-F5344CB8AC3E}">
        <p14:creationId xmlns:p14="http://schemas.microsoft.com/office/powerpoint/2010/main" val="80731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latin typeface="Arial" charset="-95"/>
                <a:ea typeface="Arial" charset="-95"/>
                <a:cs typeface="Arial" charset="-95"/>
              </a:rPr>
              <a:t>Βέβαια, σε ορισµένες περιπτώσεις αρνητικών συµπεριφορών, όπως η έντονα επιθετική ή αυτοκαταστροφική συµπεριφορά, η χρήση της απόσβεσης δεν ενδείκνυται, καθότι µπορεί να κινδυνεύει η σωµατική ακεραιότητα του παιδιού ή κάποιου άλλου εξαιτίας της προβληµατικής συµπεριφοράς</a:t>
            </a:r>
            <a:endParaRPr lang="en-US" sz="1200" dirty="0" smtClean="0">
              <a:latin typeface="Arial" charset="-95"/>
              <a:ea typeface="Arial" charset="-95"/>
              <a:cs typeface="Arial" charset="-95"/>
            </a:endParaRPr>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41</a:t>
            </a:fld>
            <a:endParaRPr lang="en-US"/>
          </a:p>
        </p:txBody>
      </p:sp>
    </p:spTree>
    <p:extLst>
      <p:ext uri="{BB962C8B-B14F-4D97-AF65-F5344CB8AC3E}">
        <p14:creationId xmlns:p14="http://schemas.microsoft.com/office/powerpoint/2010/main" val="1521869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Κάρτες αντιμετώπισης (</a:t>
            </a:r>
            <a:r>
              <a:rPr lang="en-US" dirty="0" smtClean="0"/>
              <a:t>coping cards)</a:t>
            </a:r>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42</a:t>
            </a:fld>
            <a:endParaRPr lang="en-US"/>
          </a:p>
        </p:txBody>
      </p:sp>
    </p:spTree>
    <p:extLst>
      <p:ext uri="{BB962C8B-B14F-4D97-AF65-F5344CB8AC3E}">
        <p14:creationId xmlns:p14="http://schemas.microsoft.com/office/powerpoint/2010/main" val="529235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43</a:t>
            </a:fld>
            <a:endParaRPr lang="en-US"/>
          </a:p>
        </p:txBody>
      </p:sp>
    </p:spTree>
    <p:extLst>
      <p:ext uri="{BB962C8B-B14F-4D97-AF65-F5344CB8AC3E}">
        <p14:creationId xmlns:p14="http://schemas.microsoft.com/office/powerpoint/2010/main" val="1716462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latin typeface="Arial" charset="-95"/>
                <a:ea typeface="Arial" charset="-95"/>
                <a:cs typeface="Arial" charset="-95"/>
              </a:rPr>
              <a:t>Προτού χρησιµοποιήσουν οι γονείς τις νέες τεχνικές προβλέπεται για την εκµάθησή τους παρατήρηση προτύπου και παιχνίδι ρόλων</a:t>
            </a:r>
            <a:r>
              <a:rPr lang="el-GR" dirty="0" smtClean="0">
                <a:latin typeface="Arial" charset="-95"/>
                <a:ea typeface="Arial" charset="-95"/>
                <a:cs typeface="Arial" charset="-95"/>
              </a:rPr>
              <a:t>. </a:t>
            </a:r>
            <a:endParaRPr lang="en-US" dirty="0" smtClean="0">
              <a:latin typeface="Arial" charset="-95"/>
              <a:ea typeface="Arial" charset="-95"/>
              <a:cs typeface="Arial" charset="-95"/>
            </a:endParaRPr>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49</a:t>
            </a:fld>
            <a:endParaRPr lang="en-US"/>
          </a:p>
        </p:txBody>
      </p:sp>
    </p:spTree>
    <p:extLst>
      <p:ext uri="{BB962C8B-B14F-4D97-AF65-F5344CB8AC3E}">
        <p14:creationId xmlns:p14="http://schemas.microsoft.com/office/powerpoint/2010/main" val="210073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7</a:t>
            </a:fld>
            <a:endParaRPr lang="en-US"/>
          </a:p>
        </p:txBody>
      </p:sp>
    </p:spTree>
    <p:extLst>
      <p:ext uri="{BB962C8B-B14F-4D97-AF65-F5344CB8AC3E}">
        <p14:creationId xmlns:p14="http://schemas.microsoft.com/office/powerpoint/2010/main" val="1444516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55</a:t>
            </a:fld>
            <a:endParaRPr lang="en-US"/>
          </a:p>
        </p:txBody>
      </p:sp>
    </p:spTree>
    <p:extLst>
      <p:ext uri="{BB962C8B-B14F-4D97-AF65-F5344CB8AC3E}">
        <p14:creationId xmlns:p14="http://schemas.microsoft.com/office/powerpoint/2010/main" val="5435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Η παροχή στήριξης, ιδιαίτερα στους ευάλωτους μαθητές είναι ιδιαίτερα σημαντική σε αυτή τη φάση για την ενίσχυση και την προαγωγή της ψυχικής τους ανθεκτικότητας και τη διευκόλυνση της ανάκαμψής τους</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9</a:t>
            </a:fld>
            <a:endParaRPr lang="en-US"/>
          </a:p>
        </p:txBody>
      </p:sp>
    </p:spTree>
    <p:extLst>
      <p:ext uri="{BB962C8B-B14F-4D97-AF65-F5344CB8AC3E}">
        <p14:creationId xmlns:p14="http://schemas.microsoft.com/office/powerpoint/2010/main" val="143250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400" dirty="0" smtClean="0"/>
              <a:t>α. </a:t>
            </a:r>
            <a:r>
              <a:rPr lang="el-GR" sz="1400" b="1" dirty="0" smtClean="0"/>
              <a:t>Παλινδρόμηση: </a:t>
            </a:r>
            <a:r>
              <a:rPr lang="el-GR" sz="1400" dirty="0" smtClean="0"/>
              <a:t>το παιδί εκδηλώνει συμπεριφορές που δεν αντιστοιχούν στην ηλικία του, αλλά σε παιδιά μικρότερης ηλικίας. </a:t>
            </a:r>
          </a:p>
          <a:p>
            <a:endParaRPr lang="el-GR" sz="1400" dirty="0" smtClean="0"/>
          </a:p>
          <a:p>
            <a:r>
              <a:rPr lang="el-GR" sz="1400" dirty="0" smtClean="0"/>
              <a:t>β. </a:t>
            </a:r>
            <a:r>
              <a:rPr lang="el-GR" sz="1400" b="1" dirty="0" smtClean="0"/>
              <a:t>Σωματικά συμπτώματα</a:t>
            </a:r>
            <a:r>
              <a:rPr lang="el-GR" sz="1400" dirty="0" smtClean="0"/>
              <a:t>: το παιδί εμφανίζει συμπτώματα αδιαθεσίας ή ασθένειας. </a:t>
            </a:r>
          </a:p>
          <a:p>
            <a:endParaRPr lang="el-GR" sz="1400" dirty="0" smtClean="0"/>
          </a:p>
          <a:p>
            <a:r>
              <a:rPr lang="el-GR" sz="1400" dirty="0" smtClean="0"/>
              <a:t>γ. </a:t>
            </a:r>
            <a:r>
              <a:rPr lang="el-GR" sz="1400" b="1" dirty="0" smtClean="0"/>
              <a:t>Συναισθηματικές δυσκολίες</a:t>
            </a:r>
            <a:r>
              <a:rPr lang="el-GR" sz="1400" dirty="0" smtClean="0"/>
              <a:t>: το παιδί εκδηλώνει συμπεριφορές που από το περιβάλλον θεωρούνται συνήθως «ανεπιθύμητες ή «αδικαιολόγητες», αφού συνήθως νομίζουμε ότι δεν υπάρχει ουσιαστικός ή τουλάχιστον εμφανής λόγος που τις προκαλεί. </a:t>
            </a:r>
          </a:p>
          <a:p>
            <a:endParaRPr lang="el-GR" sz="1400" dirty="0" smtClean="0"/>
          </a:p>
          <a:p>
            <a:r>
              <a:rPr lang="el-GR" sz="1400" dirty="0" smtClean="0"/>
              <a:t>Σε ορισμένες περιπτώσεις, η κρίση είναι πιθανό να βιώνεται από το παιδί ως </a:t>
            </a:r>
            <a:r>
              <a:rPr lang="el-GR" sz="1400" b="1" dirty="0" smtClean="0"/>
              <a:t>«τραύμα», δηλαδή η ψυχική και συναισθηματική λειτουργία του παιδιού να διαταράσσεται σοβαρά για αρκετά μεγάλο χρονικό διάστημα (μεγαλύτερο των έξι μηνών) και να παρουσιάζονται συμπτώματα, όπως αμνησία γύρω από το τραυματικό γεγονός ή ακούσια αναβίωση δυσάρεστων εικόνων και εμπειριών.</a:t>
            </a:r>
            <a:endParaRPr lang="en-US" sz="1400" b="1" dirty="0"/>
          </a:p>
        </p:txBody>
      </p:sp>
      <p:sp>
        <p:nvSpPr>
          <p:cNvPr id="4" name="Slide Number Placeholder 3"/>
          <p:cNvSpPr>
            <a:spLocks noGrp="1"/>
          </p:cNvSpPr>
          <p:nvPr>
            <p:ph type="sldNum" sz="quarter" idx="10"/>
          </p:nvPr>
        </p:nvSpPr>
        <p:spPr/>
        <p:txBody>
          <a:bodyPr/>
          <a:lstStyle/>
          <a:p>
            <a:fld id="{876E24CC-D748-EE47-8486-E1BF4A20BECA}" type="slidenum">
              <a:rPr lang="en-US" smtClean="0"/>
              <a:t>10</a:t>
            </a:fld>
            <a:endParaRPr lang="en-US"/>
          </a:p>
        </p:txBody>
      </p:sp>
    </p:spTree>
    <p:extLst>
      <p:ext uri="{BB962C8B-B14F-4D97-AF65-F5344CB8AC3E}">
        <p14:creationId xmlns:p14="http://schemas.microsoft.com/office/powerpoint/2010/main" val="111304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0" dirty="0" smtClean="0">
                <a:latin typeface="Arial" charset="-95"/>
                <a:ea typeface="Arial" charset="-95"/>
                <a:cs typeface="Arial" charset="-95"/>
              </a:rPr>
              <a:t>Α. Η εκδήλωση περισσότερων από τα προαναφερθέντα συμπτώματα σε ένα παιδί για μεγάλο χρονικό διάστημα (πάνω από 6 μήνες). Γενικά, μετά την πάροδο 8 περίπου εβδομάδων το παιδί αναμένεται να έχει ξεπεράσει επαρκώς τις αρχικές έντονες αντιδράσεις και να είναι σε θέση να διαχειριστεί πιο αποτελεσματικά τις συνέπειες της κρίσης. </a:t>
            </a:r>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11</a:t>
            </a:fld>
            <a:endParaRPr lang="en-US"/>
          </a:p>
        </p:txBody>
      </p:sp>
    </p:spTree>
    <p:extLst>
      <p:ext uri="{BB962C8B-B14F-4D97-AF65-F5344CB8AC3E}">
        <p14:creationId xmlns:p14="http://schemas.microsoft.com/office/powerpoint/2010/main" val="1411328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Υπάρχουν όμως κάποιοι παράγοντες, οι οποίοι κάνουν ορισμένα παιδιά να επηρεάζονται περισσότερο από άλλα όταν βιώνουν τέτοιου είδους γεγονότα, τα καθιστούν, δηλαδή, πιο ευάλωτα. </a:t>
            </a:r>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12</a:t>
            </a:fld>
            <a:endParaRPr lang="en-US"/>
          </a:p>
        </p:txBody>
      </p:sp>
    </p:spTree>
    <p:extLst>
      <p:ext uri="{BB962C8B-B14F-4D97-AF65-F5344CB8AC3E}">
        <p14:creationId xmlns:p14="http://schemas.microsoft.com/office/powerpoint/2010/main" val="1335939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1591F360-2821-724D-8729-1BCCB38267E3}" type="slidenum">
              <a:rPr lang="en-US" smtClean="0"/>
              <a:t>17</a:t>
            </a:fld>
            <a:endParaRPr lang="en-US"/>
          </a:p>
        </p:txBody>
      </p:sp>
    </p:spTree>
    <p:extLst>
      <p:ext uri="{BB962C8B-B14F-4D97-AF65-F5344CB8AC3E}">
        <p14:creationId xmlns:p14="http://schemas.microsoft.com/office/powerpoint/2010/main" val="190944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19</a:t>
            </a:fld>
            <a:endParaRPr lang="en-US"/>
          </a:p>
        </p:txBody>
      </p:sp>
    </p:spTree>
    <p:extLst>
      <p:ext uri="{BB962C8B-B14F-4D97-AF65-F5344CB8AC3E}">
        <p14:creationId xmlns:p14="http://schemas.microsoft.com/office/powerpoint/2010/main" val="915711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dirty="0" smtClean="0"/>
              <a:t>Συζητάμε με τα παιδιά και τους ζητάμε να μοιραστούν σκέψεις και προτάσεις</a:t>
            </a:r>
          </a:p>
          <a:p>
            <a:pPr marL="0" indent="0">
              <a:buNone/>
            </a:pPr>
            <a:r>
              <a:rPr lang="el-GR" dirty="0" smtClean="0"/>
              <a:t>σχετικά με τρόπους που θα μπορούσαν να συμβάλλουν στην τήρηση</a:t>
            </a:r>
          </a:p>
          <a:p>
            <a:pPr marL="0" indent="0">
              <a:buNone/>
            </a:pPr>
            <a:r>
              <a:rPr lang="el-GR" dirty="0" smtClean="0"/>
              <a:t>των μέτρων πρόληψης και προστασίας σε επίπεδο τάξης και σχολείου</a:t>
            </a:r>
          </a:p>
          <a:p>
            <a:pPr marL="0" indent="0">
              <a:buNone/>
            </a:pPr>
            <a:r>
              <a:rPr lang="el-GR" dirty="0" smtClean="0"/>
              <a:t>(π.χ. φυλλάδια, καμπάνια ενημέρωσης, επιστολές σε υπηρεσίες κλπ.) και</a:t>
            </a:r>
          </a:p>
          <a:p>
            <a:pPr marL="0" indent="0">
              <a:buNone/>
            </a:pPr>
            <a:r>
              <a:rPr lang="el-GR" dirty="0" smtClean="0"/>
              <a:t>αν θέλουν να τους </a:t>
            </a:r>
            <a:r>
              <a:rPr lang="el-GR" dirty="0" err="1" smtClean="0"/>
              <a:t>οπτικοποιήσουν</a:t>
            </a:r>
            <a:r>
              <a:rPr lang="el-GR" dirty="0" smtClean="0"/>
              <a:t> με σκίτσα κλπ.</a:t>
            </a:r>
            <a:endParaRPr lang="en-US" dirty="0" smtClean="0"/>
          </a:p>
          <a:p>
            <a:endParaRPr lang="en-US" dirty="0"/>
          </a:p>
        </p:txBody>
      </p:sp>
      <p:sp>
        <p:nvSpPr>
          <p:cNvPr id="4" name="Slide Number Placeholder 3"/>
          <p:cNvSpPr>
            <a:spLocks noGrp="1"/>
          </p:cNvSpPr>
          <p:nvPr>
            <p:ph type="sldNum" sz="quarter" idx="10"/>
          </p:nvPr>
        </p:nvSpPr>
        <p:spPr/>
        <p:txBody>
          <a:bodyPr/>
          <a:lstStyle/>
          <a:p>
            <a:fld id="{876E24CC-D748-EE47-8486-E1BF4A20BECA}" type="slidenum">
              <a:rPr lang="en-US" smtClean="0"/>
              <a:t>24</a:t>
            </a:fld>
            <a:endParaRPr lang="en-US"/>
          </a:p>
        </p:txBody>
      </p:sp>
    </p:spTree>
    <p:extLst>
      <p:ext uri="{BB962C8B-B14F-4D97-AF65-F5344CB8AC3E}">
        <p14:creationId xmlns:p14="http://schemas.microsoft.com/office/powerpoint/2010/main" val="101323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A167D73-80BF-E848-B59C-7E2F7083AFE8}"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645484"/>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Drag picture to placeholder or click icon to add</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F6590562-FCC1-0245-97ED-8E458A97BD5B}"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67D73-80BF-E848-B59C-7E2F7083AFE8}" type="slidenum">
              <a:rPr lang="en-US" smtClean="0"/>
              <a:t>‹#›</a:t>
            </a:fld>
            <a:endParaRPr lang="en-US"/>
          </a:p>
        </p:txBody>
      </p:sp>
    </p:spTree>
    <p:extLst>
      <p:ext uri="{BB962C8B-B14F-4D97-AF65-F5344CB8AC3E}">
        <p14:creationId xmlns:p14="http://schemas.microsoft.com/office/powerpoint/2010/main" val="112579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4952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5511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spTree>
    <p:extLst>
      <p:ext uri="{BB962C8B-B14F-4D97-AF65-F5344CB8AC3E}">
        <p14:creationId xmlns:p14="http://schemas.microsoft.com/office/powerpoint/2010/main" val="2136543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2237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779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936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98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smtClean="0"/>
              <a:t>Click to edit Master title style</a:t>
            </a:r>
            <a:endParaRPr lang="en-US" dirty="0"/>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spTree>
    <p:extLst>
      <p:ext uri="{BB962C8B-B14F-4D97-AF65-F5344CB8AC3E}">
        <p14:creationId xmlns:p14="http://schemas.microsoft.com/office/powerpoint/2010/main" val="102310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F6590562-FCC1-0245-97ED-8E458A97BD5B}"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67D73-80BF-E848-B59C-7E2F7083AFE8}"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738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5" name="Date Placeholder 4"/>
          <p:cNvSpPr>
            <a:spLocks noGrp="1"/>
          </p:cNvSpPr>
          <p:nvPr>
            <p:ph type="dt" sz="half" idx="10"/>
          </p:nvPr>
        </p:nvSpPr>
        <p:spPr/>
        <p:txBody>
          <a:bodyPr/>
          <a:lstStyle/>
          <a:p>
            <a:fld id="{F6590562-FCC1-0245-97ED-8E458A97BD5B}"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67D73-80BF-E848-B59C-7E2F7083AFE8}" type="slidenum">
              <a:rPr lang="en-US" smtClean="0"/>
              <a:t>‹#›</a:t>
            </a:fld>
            <a:endParaRPr lang="en-US"/>
          </a:p>
        </p:txBody>
      </p:sp>
    </p:spTree>
    <p:extLst>
      <p:ext uri="{BB962C8B-B14F-4D97-AF65-F5344CB8AC3E}">
        <p14:creationId xmlns:p14="http://schemas.microsoft.com/office/powerpoint/2010/main" val="823010272"/>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7" name="Date Placeholder 6"/>
          <p:cNvSpPr>
            <a:spLocks noGrp="1"/>
          </p:cNvSpPr>
          <p:nvPr>
            <p:ph type="dt" sz="half" idx="10"/>
          </p:nvPr>
        </p:nvSpPr>
        <p:spPr/>
        <p:txBody>
          <a:bodyPr/>
          <a:lstStyle/>
          <a:p>
            <a:fld id="{F6590562-FCC1-0245-97ED-8E458A97BD5B}" type="datetimeFigureOut">
              <a:rPr lang="en-US" smtClean="0"/>
              <a:t>6/14/2020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167D73-80BF-E848-B59C-7E2F7083AFE8}"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5264453"/>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dirty="0"/>
          </a:p>
        </p:txBody>
      </p:sp>
      <p:sp>
        <p:nvSpPr>
          <p:cNvPr id="3" name="Date Placeholder 2"/>
          <p:cNvSpPr>
            <a:spLocks noGrp="1"/>
          </p:cNvSpPr>
          <p:nvPr>
            <p:ph type="dt" sz="half" idx="10"/>
          </p:nvPr>
        </p:nvSpPr>
        <p:spPr/>
        <p:txBody>
          <a:bodyPr/>
          <a:lstStyle/>
          <a:p>
            <a:fld id="{F6590562-FCC1-0245-97ED-8E458A97BD5B}" type="datetimeFigureOut">
              <a:rPr lang="en-US" smtClean="0"/>
              <a:t>6/14/2020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167D73-80BF-E848-B59C-7E2F7083AFE8}"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7078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90562-FCC1-0245-97ED-8E458A97BD5B}" type="datetimeFigureOut">
              <a:rPr lang="en-US" smtClean="0"/>
              <a:t>6/14/2020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167D73-80BF-E848-B59C-7E2F7083AFE8}" type="slidenum">
              <a:rPr lang="en-US" smtClean="0"/>
              <a:t>‹#›</a:t>
            </a:fld>
            <a:endParaRPr lang="en-US"/>
          </a:p>
        </p:txBody>
      </p:sp>
    </p:spTree>
    <p:extLst>
      <p:ext uri="{BB962C8B-B14F-4D97-AF65-F5344CB8AC3E}">
        <p14:creationId xmlns:p14="http://schemas.microsoft.com/office/powerpoint/2010/main" val="1063102296"/>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F6590562-FCC1-0245-97ED-8E458A97BD5B}"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67D73-80BF-E848-B59C-7E2F7083AFE8}"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7231941"/>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Drag picture to placeholder or click icon to add</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F6590562-FCC1-0245-97ED-8E458A97BD5B}"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67D73-80BF-E848-B59C-7E2F7083AFE8}" type="slidenum">
              <a:rPr lang="en-US" smtClean="0"/>
              <a:t>‹#›</a:t>
            </a:fld>
            <a:endParaRPr lang="en-US"/>
          </a:p>
        </p:txBody>
      </p:sp>
    </p:spTree>
    <p:extLst>
      <p:ext uri="{BB962C8B-B14F-4D97-AF65-F5344CB8AC3E}">
        <p14:creationId xmlns:p14="http://schemas.microsoft.com/office/powerpoint/2010/main" val="1577431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590562-FCC1-0245-97ED-8E458A97BD5B}" type="datetimeFigureOut">
              <a:rPr lang="en-US" smtClean="0"/>
              <a:t>6/14/2020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A167D73-80BF-E848-B59C-7E2F7083AFE8}" type="slidenum">
              <a:rPr lang="en-US" smtClean="0"/>
              <a:t>‹#›</a:t>
            </a:fld>
            <a:endParaRPr lang="en-US"/>
          </a:p>
        </p:txBody>
      </p:sp>
    </p:spTree>
    <p:extLst>
      <p:ext uri="{BB962C8B-B14F-4D97-AF65-F5344CB8AC3E}">
        <p14:creationId xmlns:p14="http://schemas.microsoft.com/office/powerpoint/2010/main" val="9464840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openbook.g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0909" y="2146681"/>
            <a:ext cx="6899564" cy="1150701"/>
          </a:xfrm>
        </p:spPr>
        <p:txBody>
          <a:bodyPr>
            <a:noAutofit/>
          </a:bodyPr>
          <a:lstStyle/>
          <a:p>
            <a:r>
              <a:rPr lang="el-GR" sz="2400" b="1" dirty="0" smtClean="0">
                <a:latin typeface="+mn-lt"/>
                <a:ea typeface="Arial" charset="-95"/>
                <a:cs typeface="Arial" charset="-95"/>
              </a:rPr>
              <a:t>ΒΟΗΘΩΝΤΑΣ ΤΟΥΣ/ΤΙΣ ΜΑΘΗΤΕΣ/ΤΡΙΕΣ ΝΑ ΕΠΑΝΑΣΥΝΔΕΘΟΥΝ ΜΕ ΤΟ ΣΧΟΛΕΙΟ</a:t>
            </a:r>
            <a:endParaRPr lang="en-US" sz="2400" b="1" dirty="0">
              <a:latin typeface="+mn-lt"/>
              <a:ea typeface="Arial" charset="-95"/>
              <a:cs typeface="Arial" charset="-95"/>
            </a:endParaRPr>
          </a:p>
        </p:txBody>
      </p:sp>
      <p:sp>
        <p:nvSpPr>
          <p:cNvPr id="3" name="Subtitle 2"/>
          <p:cNvSpPr>
            <a:spLocks noGrp="1"/>
          </p:cNvSpPr>
          <p:nvPr>
            <p:ph type="subTitle" idx="1"/>
          </p:nvPr>
        </p:nvSpPr>
        <p:spPr>
          <a:xfrm>
            <a:off x="1562100" y="4211782"/>
            <a:ext cx="9070848" cy="927481"/>
          </a:xfrm>
        </p:spPr>
        <p:txBody>
          <a:bodyPr>
            <a:normAutofit fontScale="77500" lnSpcReduction="20000"/>
          </a:bodyPr>
          <a:lstStyle/>
          <a:p>
            <a:r>
              <a:rPr lang="el-GR" dirty="0" smtClean="0"/>
              <a:t>Παρασκευή Νικηφόρου</a:t>
            </a:r>
          </a:p>
          <a:p>
            <a:r>
              <a:rPr lang="en-US" dirty="0" smtClean="0"/>
              <a:t>MSc </a:t>
            </a:r>
            <a:r>
              <a:rPr lang="el-GR" dirty="0" smtClean="0"/>
              <a:t>Κλινικής</a:t>
            </a:r>
            <a:r>
              <a:rPr lang="en-US" dirty="0" smtClean="0"/>
              <a:t> </a:t>
            </a:r>
            <a:r>
              <a:rPr lang="el-GR" dirty="0" smtClean="0"/>
              <a:t>Ψυχολογίας, ΜΑ Βιοηθικής</a:t>
            </a:r>
          </a:p>
          <a:p>
            <a:r>
              <a:rPr lang="en-US" dirty="0" smtClean="0"/>
              <a:t>PhD(c) </a:t>
            </a:r>
            <a:r>
              <a:rPr lang="el-GR" dirty="0" smtClean="0"/>
              <a:t>Σχολικής Ψυχολογία</a:t>
            </a:r>
            <a:r>
              <a:rPr lang="el-GR" dirty="0"/>
              <a:t>ς</a:t>
            </a:r>
            <a:r>
              <a:rPr lang="el-GR" dirty="0" smtClean="0"/>
              <a:t>  </a:t>
            </a:r>
            <a:endParaRPr lang="en-US" dirty="0"/>
          </a:p>
        </p:txBody>
      </p:sp>
    </p:spTree>
    <p:extLst>
      <p:ext uri="{BB962C8B-B14F-4D97-AF65-F5344CB8AC3E}">
        <p14:creationId xmlns:p14="http://schemas.microsoft.com/office/powerpoint/2010/main" val="859484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934" y="455662"/>
            <a:ext cx="11258720" cy="706964"/>
          </a:xfrm>
          <a:solidFill>
            <a:schemeClr val="accent3"/>
          </a:solidFill>
        </p:spPr>
        <p:txBody>
          <a:bodyPr/>
          <a:lstStyle/>
          <a:p>
            <a:r>
              <a:rPr lang="el-GR" sz="1800" b="1" dirty="0" smtClean="0">
                <a:solidFill>
                  <a:schemeClr val="tx1"/>
                </a:solidFill>
                <a:latin typeface="Calibri" charset="-95"/>
                <a:ea typeface="Calibri" charset="-95"/>
                <a:cs typeface="Calibri" charset="-95"/>
              </a:rPr>
              <a:t>Πίνακας 1: Αναμενόμενες φυσιολογικές αντιδράσεις των παιδιών σε καταστάσεις κρίσεων </a:t>
            </a:r>
            <a:endParaRPr lang="en-US" sz="1800" b="1" dirty="0">
              <a:solidFill>
                <a:schemeClr val="tx1"/>
              </a:solidFill>
              <a:latin typeface="Calibri" charset="-95"/>
              <a:ea typeface="Calibri" charset="-95"/>
              <a:cs typeface="Calibri" charset="-95"/>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2056591"/>
              </p:ext>
            </p:extLst>
          </p:nvPr>
        </p:nvGraphicFramePr>
        <p:xfrm>
          <a:off x="489933" y="1162627"/>
          <a:ext cx="11258721" cy="3117126"/>
        </p:xfrm>
        <a:graphic>
          <a:graphicData uri="http://schemas.openxmlformats.org/drawingml/2006/table">
            <a:tbl>
              <a:tblPr firstRow="1" bandRow="1">
                <a:tableStyleId>{F5AB1C69-6EDB-4FF4-983F-18BD219EF322}</a:tableStyleId>
              </a:tblPr>
              <a:tblGrid>
                <a:gridCol w="1071703"/>
                <a:gridCol w="3375005"/>
                <a:gridCol w="3533201"/>
                <a:gridCol w="3278812"/>
              </a:tblGrid>
              <a:tr h="458463">
                <a:tc>
                  <a:txBody>
                    <a:bodyPr/>
                    <a:lstStyle/>
                    <a:p>
                      <a:endParaRPr lang="en-US" sz="1600" dirty="0">
                        <a:latin typeface="Calibri" charset="-95"/>
                        <a:ea typeface="Calibri" charset="-95"/>
                        <a:cs typeface="Calibri" charset="-95"/>
                      </a:endParaRPr>
                    </a:p>
                  </a:txBody>
                  <a:tcPr>
                    <a:solidFill>
                      <a:schemeClr val="accent3">
                        <a:lumMod val="60000"/>
                        <a:lumOff val="40000"/>
                      </a:schemeClr>
                    </a:solidFill>
                  </a:tcPr>
                </a:tc>
                <a:tc>
                  <a:txBody>
                    <a:bodyPr/>
                    <a:lstStyle/>
                    <a:p>
                      <a:pPr algn="ctr"/>
                      <a:r>
                        <a:rPr lang="el-GR" sz="1400" dirty="0" smtClean="0">
                          <a:solidFill>
                            <a:schemeClr val="tx1"/>
                          </a:solidFill>
                          <a:latin typeface="Calibri" charset="-95"/>
                          <a:ea typeface="Calibri" charset="-95"/>
                          <a:cs typeface="Calibri" charset="-95"/>
                        </a:rPr>
                        <a:t>Παλινδρόμηση</a:t>
                      </a:r>
                      <a:endParaRPr lang="en-US" sz="1400" dirty="0">
                        <a:solidFill>
                          <a:schemeClr val="tx1"/>
                        </a:solidFill>
                        <a:latin typeface="Calibri" charset="-95"/>
                        <a:ea typeface="Calibri" charset="-95"/>
                        <a:cs typeface="Calibri" charset="-95"/>
                      </a:endParaRPr>
                    </a:p>
                  </a:txBody>
                  <a:tcPr>
                    <a:solidFill>
                      <a:schemeClr val="accent3">
                        <a:lumMod val="60000"/>
                        <a:lumOff val="40000"/>
                      </a:schemeClr>
                    </a:solidFill>
                  </a:tcPr>
                </a:tc>
                <a:tc>
                  <a:txBody>
                    <a:bodyPr/>
                    <a:lstStyle/>
                    <a:p>
                      <a:pPr algn="ctr"/>
                      <a:r>
                        <a:rPr lang="el-GR" sz="1400" dirty="0" smtClean="0">
                          <a:solidFill>
                            <a:schemeClr val="tx1"/>
                          </a:solidFill>
                          <a:latin typeface="Calibri" charset="-95"/>
                          <a:ea typeface="Calibri" charset="-95"/>
                          <a:cs typeface="Calibri" charset="-95"/>
                        </a:rPr>
                        <a:t>Συναισθηματικά συμπτώματα</a:t>
                      </a:r>
                      <a:endParaRPr lang="en-US" sz="1400" dirty="0">
                        <a:solidFill>
                          <a:schemeClr val="tx1"/>
                        </a:solidFill>
                        <a:latin typeface="Calibri" charset="-95"/>
                        <a:ea typeface="Calibri" charset="-95"/>
                        <a:cs typeface="Calibri" charset="-95"/>
                      </a:endParaRPr>
                    </a:p>
                  </a:txBody>
                  <a:tcPr>
                    <a:solidFill>
                      <a:schemeClr val="accent3">
                        <a:lumMod val="60000"/>
                        <a:lumOff val="40000"/>
                      </a:schemeClr>
                    </a:solidFill>
                  </a:tcPr>
                </a:tc>
                <a:tc>
                  <a:txBody>
                    <a:bodyPr/>
                    <a:lstStyle/>
                    <a:p>
                      <a:pPr algn="ctr"/>
                      <a:r>
                        <a:rPr lang="el-GR" sz="1400" dirty="0" smtClean="0">
                          <a:solidFill>
                            <a:schemeClr val="tx1"/>
                          </a:solidFill>
                          <a:latin typeface="Calibri" charset="-95"/>
                          <a:ea typeface="Calibri" charset="-95"/>
                          <a:cs typeface="Calibri" charset="-95"/>
                        </a:rPr>
                        <a:t>Σωματικά συμπτώματα </a:t>
                      </a:r>
                      <a:endParaRPr lang="en-US" sz="1400" dirty="0">
                        <a:solidFill>
                          <a:schemeClr val="tx1"/>
                        </a:solidFill>
                        <a:latin typeface="Calibri" charset="-95"/>
                        <a:ea typeface="Calibri" charset="-95"/>
                        <a:cs typeface="Calibri" charset="-95"/>
                      </a:endParaRPr>
                    </a:p>
                  </a:txBody>
                  <a:tcPr>
                    <a:solidFill>
                      <a:schemeClr val="accent3">
                        <a:lumMod val="60000"/>
                        <a:lumOff val="40000"/>
                      </a:schemeClr>
                    </a:solidFill>
                  </a:tcPr>
                </a:tc>
              </a:tr>
              <a:tr h="813178">
                <a:tc>
                  <a:txBody>
                    <a:bodyPr/>
                    <a:lstStyle/>
                    <a:p>
                      <a:pPr algn="ctr"/>
                      <a:r>
                        <a:rPr lang="el-GR" sz="1400" b="1" dirty="0" smtClean="0">
                          <a:latin typeface="Calibri" charset="-95"/>
                          <a:ea typeface="Calibri" charset="-95"/>
                          <a:cs typeface="Calibri" charset="-95"/>
                        </a:rPr>
                        <a:t>Προσχολική ηλικία </a:t>
                      </a:r>
                      <a:endParaRPr lang="en-US" sz="1400" b="1" dirty="0">
                        <a:latin typeface="Calibri" charset="-95"/>
                        <a:ea typeface="Calibri" charset="-95"/>
                        <a:cs typeface="Calibri" charset="-95"/>
                      </a:endParaRPr>
                    </a:p>
                  </a:txBody>
                  <a:tcPr vert="vert270"/>
                </a:tc>
                <a:tc>
                  <a:txBody>
                    <a:bodyPr/>
                    <a:lstStyle/>
                    <a:p>
                      <a:pPr marL="285750" indent="-285750" algn="l">
                        <a:buFont typeface="Arial" charset="-95"/>
                        <a:buChar char="•"/>
                      </a:pPr>
                      <a:r>
                        <a:rPr lang="el-GR" sz="1400" dirty="0" smtClean="0">
                          <a:latin typeface="Calibri" charset="-95"/>
                          <a:ea typeface="Calibri" charset="-95"/>
                          <a:cs typeface="Calibri" charset="-95"/>
                        </a:rPr>
                        <a:t>Νυκτερινή ενούρηση </a:t>
                      </a:r>
                    </a:p>
                    <a:p>
                      <a:pPr marL="285750" indent="-285750" algn="l">
                        <a:buFont typeface="Arial" charset="-95"/>
                        <a:buChar char="•"/>
                      </a:pPr>
                      <a:r>
                        <a:rPr lang="el-GR" sz="1400" dirty="0" smtClean="0">
                          <a:latin typeface="Calibri" charset="-95"/>
                          <a:ea typeface="Calibri" charset="-95"/>
                          <a:cs typeface="Calibri" charset="-95"/>
                        </a:rPr>
                        <a:t>Πιπίλισμα αντίχειρα</a:t>
                      </a:r>
                    </a:p>
                    <a:p>
                      <a:pPr marL="285750" indent="-285750" algn="l">
                        <a:buFont typeface="Arial" charset="-95"/>
                        <a:buChar char="•"/>
                      </a:pPr>
                      <a:r>
                        <a:rPr lang="el-GR" sz="1400" dirty="0" smtClean="0">
                          <a:latin typeface="Calibri" charset="-95"/>
                          <a:ea typeface="Calibri" charset="-95"/>
                          <a:cs typeface="Calibri" charset="-95"/>
                        </a:rPr>
                        <a:t>Φόβος για το σκοτάδι</a:t>
                      </a:r>
                      <a:endParaRPr lang="en-US" sz="1400" dirty="0">
                        <a:latin typeface="Calibri" charset="-95"/>
                        <a:ea typeface="Calibri" charset="-95"/>
                        <a:cs typeface="Calibri" charset="-95"/>
                      </a:endParaRPr>
                    </a:p>
                  </a:txBody>
                  <a:tcPr/>
                </a:tc>
                <a:tc>
                  <a:txBody>
                    <a:bodyPr/>
                    <a:lstStyle/>
                    <a:p>
                      <a:pPr marL="285750" indent="-285750" algn="l">
                        <a:buFont typeface="Arial" charset="-95"/>
                        <a:buChar char="•"/>
                      </a:pPr>
                      <a:r>
                        <a:rPr lang="el-GR" sz="1400" dirty="0" smtClean="0">
                          <a:latin typeface="Calibri" charset="-95"/>
                          <a:ea typeface="Calibri" charset="-95"/>
                          <a:cs typeface="Calibri" charset="-95"/>
                        </a:rPr>
                        <a:t>Ανησυχία, Νευρικότητα</a:t>
                      </a:r>
                    </a:p>
                    <a:p>
                      <a:pPr marL="285750" indent="-285750" algn="l">
                        <a:buFont typeface="Arial" charset="-95"/>
                        <a:buChar char="•"/>
                      </a:pPr>
                      <a:r>
                        <a:rPr lang="el-GR" sz="1400" dirty="0" smtClean="0">
                          <a:latin typeface="Calibri" charset="-95"/>
                          <a:ea typeface="Calibri" charset="-95"/>
                          <a:cs typeface="Calibri" charset="-95"/>
                        </a:rPr>
                        <a:t>Τικ</a:t>
                      </a:r>
                      <a:r>
                        <a:rPr lang="en-US" sz="1400" dirty="0" smtClean="0">
                          <a:latin typeface="Calibri" charset="-95"/>
                          <a:ea typeface="Calibri" charset="-95"/>
                          <a:cs typeface="Calibri" charset="-95"/>
                        </a:rPr>
                        <a:t>,</a:t>
                      </a:r>
                      <a:r>
                        <a:rPr lang="el-GR" sz="1400" dirty="0" smtClean="0">
                          <a:latin typeface="Calibri" charset="-95"/>
                          <a:ea typeface="Calibri" charset="-95"/>
                          <a:cs typeface="Calibri" charset="-95"/>
                        </a:rPr>
                        <a:t> τραυλισμός</a:t>
                      </a:r>
                    </a:p>
                    <a:p>
                      <a:pPr marL="285750" indent="-285750" algn="l">
                        <a:buFont typeface="Arial" charset="-95"/>
                        <a:buChar char="•"/>
                      </a:pPr>
                      <a:r>
                        <a:rPr lang="el-GR" sz="1400" dirty="0" smtClean="0">
                          <a:latin typeface="Calibri" charset="-95"/>
                          <a:ea typeface="Calibri" charset="-95"/>
                          <a:cs typeface="Calibri" charset="-95"/>
                        </a:rPr>
                        <a:t>Προσκόλληση στους γονείς </a:t>
                      </a:r>
                    </a:p>
                    <a:p>
                      <a:pPr marL="285750" indent="-285750" algn="l">
                        <a:buFont typeface="Arial" charset="-95"/>
                        <a:buChar char="•"/>
                      </a:pPr>
                      <a:r>
                        <a:rPr lang="el-GR" sz="1400" dirty="0" smtClean="0">
                          <a:latin typeface="Calibri" charset="-95"/>
                          <a:ea typeface="Calibri" charset="-95"/>
                          <a:cs typeface="Calibri" charset="-95"/>
                        </a:rPr>
                        <a:t>Θυμός</a:t>
                      </a:r>
                    </a:p>
                    <a:p>
                      <a:pPr marL="0" indent="0" algn="l">
                        <a:buFont typeface="Arial" charset="-95"/>
                        <a:buNone/>
                      </a:pPr>
                      <a:endParaRPr lang="en-US" sz="1400" dirty="0" smtClean="0">
                        <a:latin typeface="Calibri" charset="-95"/>
                        <a:ea typeface="Calibri" charset="-95"/>
                        <a:cs typeface="Calibri" charset="-95"/>
                      </a:endParaRPr>
                    </a:p>
                  </a:txBody>
                  <a:tcPr/>
                </a:tc>
                <a:tc>
                  <a:txBody>
                    <a:bodyPr/>
                    <a:lstStyle/>
                    <a:p>
                      <a:pPr marL="285750" indent="-285750" algn="l">
                        <a:buFont typeface="Arial" charset="-95"/>
                        <a:buChar char="•"/>
                      </a:pPr>
                      <a:r>
                        <a:rPr lang="el-GR" sz="1400" dirty="0" smtClean="0">
                          <a:latin typeface="Calibri" charset="-95"/>
                          <a:ea typeface="Calibri" charset="-95"/>
                          <a:cs typeface="Calibri" charset="-95"/>
                        </a:rPr>
                        <a:t>Απώλεια όρεξης εμετοί</a:t>
                      </a:r>
                    </a:p>
                    <a:p>
                      <a:pPr marL="285750" indent="-285750" algn="l">
                        <a:buFont typeface="Arial" charset="-95"/>
                        <a:buChar char="•"/>
                      </a:pPr>
                      <a:r>
                        <a:rPr lang="el-GR" sz="1400" dirty="0" smtClean="0">
                          <a:latin typeface="Calibri" charset="-95"/>
                          <a:ea typeface="Calibri" charset="-95"/>
                          <a:cs typeface="Calibri" charset="-95"/>
                        </a:rPr>
                        <a:t>Διάρροια</a:t>
                      </a:r>
                    </a:p>
                    <a:p>
                      <a:pPr marL="285750" indent="-285750" algn="l">
                        <a:buFont typeface="Arial" charset="-95"/>
                        <a:buChar char="•"/>
                      </a:pPr>
                      <a:r>
                        <a:rPr lang="el-GR" sz="1400" dirty="0" smtClean="0">
                          <a:latin typeface="Calibri" charset="-95"/>
                          <a:ea typeface="Calibri" charset="-95"/>
                          <a:cs typeface="Calibri" charset="-95"/>
                        </a:rPr>
                        <a:t>Απώλεια ελέγχου</a:t>
                      </a:r>
                      <a:r>
                        <a:rPr lang="el-GR" sz="1400" baseline="0" dirty="0" smtClean="0">
                          <a:latin typeface="Calibri" charset="-95"/>
                          <a:ea typeface="Calibri" charset="-95"/>
                          <a:cs typeface="Calibri" charset="-95"/>
                        </a:rPr>
                        <a:t> σφιγκτήρων</a:t>
                      </a:r>
                      <a:endParaRPr lang="en-US" sz="1400" dirty="0">
                        <a:latin typeface="Calibri" charset="-95"/>
                        <a:ea typeface="Calibri" charset="-95"/>
                        <a:cs typeface="Calibri" charset="-95"/>
                      </a:endParaRPr>
                    </a:p>
                  </a:txBody>
                  <a:tcPr/>
                </a:tc>
              </a:tr>
              <a:tr h="1500423">
                <a:tc>
                  <a:txBody>
                    <a:bodyPr/>
                    <a:lstStyle/>
                    <a:p>
                      <a:pPr algn="r"/>
                      <a:r>
                        <a:rPr lang="el-GR" sz="1400" b="1" dirty="0" smtClean="0">
                          <a:latin typeface="Calibri" charset="-95"/>
                          <a:ea typeface="Calibri" charset="-95"/>
                          <a:cs typeface="Calibri" charset="-95"/>
                        </a:rPr>
                        <a:t>Σχολική ηλικία </a:t>
                      </a:r>
                      <a:endParaRPr lang="en-US" sz="1400" b="1" dirty="0">
                        <a:latin typeface="Calibri" charset="-95"/>
                        <a:ea typeface="Calibri" charset="-95"/>
                        <a:cs typeface="Calibri" charset="-95"/>
                      </a:endParaRPr>
                    </a:p>
                  </a:txBody>
                  <a:tcPr vert="vert270"/>
                </a:tc>
                <a:tc>
                  <a:txBody>
                    <a:bodyPr/>
                    <a:lstStyle/>
                    <a:p>
                      <a:pPr marL="285750" indent="-285750" algn="l">
                        <a:buFont typeface="Arial" charset="-95"/>
                        <a:buChar char="•"/>
                      </a:pPr>
                      <a:r>
                        <a:rPr lang="el-GR" sz="1400" dirty="0" smtClean="0">
                          <a:latin typeface="Calibri" charset="-95"/>
                          <a:ea typeface="Calibri" charset="-95"/>
                          <a:cs typeface="Calibri" charset="-95"/>
                        </a:rPr>
                        <a:t>Σχολική Άρνηση</a:t>
                      </a:r>
                    </a:p>
                    <a:p>
                      <a:pPr marL="285750" indent="-285750" algn="l">
                        <a:buFont typeface="Arial" charset="-95"/>
                        <a:buChar char="•"/>
                      </a:pPr>
                      <a:r>
                        <a:rPr lang="el-GR" sz="1400" dirty="0" smtClean="0">
                          <a:latin typeface="Calibri" charset="-95"/>
                          <a:ea typeface="Calibri" charset="-95"/>
                          <a:cs typeface="Calibri" charset="-95"/>
                        </a:rPr>
                        <a:t>Ανταγωνισμός με τα μικρότερα αδέρφια για</a:t>
                      </a:r>
                      <a:r>
                        <a:rPr lang="el-GR" sz="1400" baseline="0" dirty="0" smtClean="0">
                          <a:latin typeface="Calibri" charset="-95"/>
                          <a:ea typeface="Calibri" charset="-95"/>
                          <a:cs typeface="Calibri" charset="-95"/>
                        </a:rPr>
                        <a:t> την προσοχή των γονέων </a:t>
                      </a:r>
                      <a:endParaRPr lang="en-US" sz="1400" dirty="0">
                        <a:latin typeface="Calibri" charset="-95"/>
                        <a:ea typeface="Calibri" charset="-95"/>
                        <a:cs typeface="Calibri" charset="-95"/>
                      </a:endParaRPr>
                    </a:p>
                  </a:txBody>
                  <a:tcPr/>
                </a:tc>
                <a:tc>
                  <a:txBody>
                    <a:bodyPr/>
                    <a:lstStyle/>
                    <a:p>
                      <a:pPr marL="285750" indent="-285750" algn="l">
                        <a:buFont typeface="Arial" charset="-95"/>
                        <a:buChar char="•"/>
                      </a:pPr>
                      <a:r>
                        <a:rPr lang="el-GR" sz="1400" dirty="0" smtClean="0">
                          <a:latin typeface="Calibri" charset="-95"/>
                          <a:ea typeface="Calibri" charset="-95"/>
                          <a:cs typeface="Calibri" charset="-95"/>
                        </a:rPr>
                        <a:t>Ανησυχία, νευρικότητα</a:t>
                      </a:r>
                    </a:p>
                    <a:p>
                      <a:pPr marL="285750" indent="-285750" algn="l">
                        <a:buFont typeface="Arial" charset="-95"/>
                        <a:buChar char="•"/>
                      </a:pPr>
                      <a:r>
                        <a:rPr lang="el-GR" sz="1400" dirty="0" smtClean="0">
                          <a:latin typeface="Calibri" charset="-95"/>
                          <a:ea typeface="Calibri" charset="-95"/>
                          <a:cs typeface="Calibri" charset="-95"/>
                        </a:rPr>
                        <a:t>Απόσυρση από οικογενειακές επαφές</a:t>
                      </a:r>
                    </a:p>
                    <a:p>
                      <a:pPr marL="285750" indent="-285750" algn="l">
                        <a:buFont typeface="Arial" charset="-95"/>
                        <a:buChar char="•"/>
                      </a:pPr>
                      <a:r>
                        <a:rPr lang="el-GR" sz="1400" dirty="0" smtClean="0">
                          <a:latin typeface="Calibri" charset="-95"/>
                          <a:ea typeface="Calibri" charset="-95"/>
                          <a:cs typeface="Calibri" charset="-95"/>
                        </a:rPr>
                        <a:t>Απομόνωση από φίλους και παρέες</a:t>
                      </a:r>
                    </a:p>
                    <a:p>
                      <a:pPr marL="285750" indent="-285750" algn="l">
                        <a:buFont typeface="Arial" charset="-95"/>
                        <a:buChar char="•"/>
                      </a:pPr>
                      <a:r>
                        <a:rPr lang="el-GR" sz="1400" dirty="0" smtClean="0">
                          <a:latin typeface="Calibri" charset="-95"/>
                          <a:ea typeface="Calibri" charset="-95"/>
                          <a:cs typeface="Calibri" charset="-95"/>
                        </a:rPr>
                        <a:t>Αδυναμία συγκέντρωσης</a:t>
                      </a:r>
                      <a:r>
                        <a:rPr lang="el-GR" sz="1400" baseline="0" dirty="0" smtClean="0">
                          <a:latin typeface="Calibri" charset="-95"/>
                          <a:ea typeface="Calibri" charset="-95"/>
                          <a:cs typeface="Calibri" charset="-95"/>
                        </a:rPr>
                        <a:t> </a:t>
                      </a:r>
                    </a:p>
                    <a:p>
                      <a:pPr marL="285750" indent="-285750" algn="l">
                        <a:buFont typeface="Arial" charset="-95"/>
                        <a:buChar char="•"/>
                      </a:pPr>
                      <a:r>
                        <a:rPr lang="el-GR" sz="1400" baseline="0" dirty="0" smtClean="0">
                          <a:latin typeface="Calibri" charset="-95"/>
                          <a:ea typeface="Calibri" charset="-95"/>
                          <a:cs typeface="Calibri" charset="-95"/>
                        </a:rPr>
                        <a:t>Εριστική, προκλητική συμπεριφορά</a:t>
                      </a:r>
                      <a:endParaRPr lang="en-US" sz="1400" dirty="0">
                        <a:latin typeface="Calibri" charset="-95"/>
                        <a:ea typeface="Calibri" charset="-95"/>
                        <a:cs typeface="Calibri" charset="-95"/>
                      </a:endParaRPr>
                    </a:p>
                  </a:txBody>
                  <a:tcPr/>
                </a:tc>
                <a:tc>
                  <a:txBody>
                    <a:bodyPr/>
                    <a:lstStyle/>
                    <a:p>
                      <a:pPr marL="285750" indent="-285750" algn="l">
                        <a:buFont typeface="Arial" charset="-95"/>
                        <a:buChar char="•"/>
                      </a:pPr>
                      <a:r>
                        <a:rPr lang="el-GR" sz="1400" dirty="0" smtClean="0">
                          <a:latin typeface="Calibri" charset="-95"/>
                          <a:ea typeface="Calibri" charset="-95"/>
                          <a:cs typeface="Calibri" charset="-95"/>
                        </a:rPr>
                        <a:t>Πονοκέφαλος</a:t>
                      </a:r>
                    </a:p>
                    <a:p>
                      <a:pPr marL="285750" indent="-285750" algn="l">
                        <a:buFont typeface="Arial" charset="-95"/>
                        <a:buChar char="•"/>
                      </a:pPr>
                      <a:r>
                        <a:rPr lang="el-GR" sz="1400" dirty="0" smtClean="0">
                          <a:latin typeface="Calibri" charset="-95"/>
                          <a:ea typeface="Calibri" charset="-95"/>
                          <a:cs typeface="Calibri" charset="-95"/>
                        </a:rPr>
                        <a:t>Διαταραχές ύπνου και διατροφής</a:t>
                      </a:r>
                    </a:p>
                    <a:p>
                      <a:pPr marL="285750" indent="-285750" algn="l">
                        <a:buFont typeface="Arial" charset="-95"/>
                        <a:buChar char="•"/>
                      </a:pPr>
                      <a:endParaRPr lang="en-US" sz="1400" dirty="0">
                        <a:latin typeface="Calibri" charset="-95"/>
                        <a:ea typeface="Calibri" charset="-95"/>
                        <a:cs typeface="Calibri" charset="-95"/>
                      </a:endParaRPr>
                    </a:p>
                  </a:txBody>
                  <a:tcPr/>
                </a:tc>
              </a:tr>
            </a:tbl>
          </a:graphicData>
        </a:graphic>
      </p:graphicFrame>
      <p:sp>
        <p:nvSpPr>
          <p:cNvPr id="5" name="Rectangle 4"/>
          <p:cNvSpPr/>
          <p:nvPr/>
        </p:nvSpPr>
        <p:spPr>
          <a:xfrm>
            <a:off x="3071293" y="4269893"/>
            <a:ext cx="6096000" cy="369332"/>
          </a:xfrm>
          <a:prstGeom prst="rect">
            <a:avLst/>
          </a:prstGeom>
        </p:spPr>
        <p:txBody>
          <a:bodyPr>
            <a:spAutoFit/>
          </a:bodyPr>
          <a:lstStyle/>
          <a:p>
            <a:pPr algn="ctr"/>
            <a:endParaRPr lang="en-US" dirty="0"/>
          </a:p>
        </p:txBody>
      </p:sp>
      <p:sp>
        <p:nvSpPr>
          <p:cNvPr id="6" name="Oval 5"/>
          <p:cNvSpPr/>
          <p:nvPr/>
        </p:nvSpPr>
        <p:spPr>
          <a:xfrm>
            <a:off x="2625587" y="4845179"/>
            <a:ext cx="6987410" cy="1927646"/>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2E2D2D"/>
                </a:solidFill>
                <a:latin typeface="Calibri" charset="-95"/>
                <a:ea typeface="Calibri" charset="-95"/>
                <a:cs typeface="Calibri" charset="-95"/>
              </a:rPr>
              <a:t>Όταν η </a:t>
            </a:r>
            <a:r>
              <a:rPr lang="el-GR" b="1" dirty="0" smtClean="0">
                <a:solidFill>
                  <a:srgbClr val="2E2D2D"/>
                </a:solidFill>
                <a:latin typeface="Calibri" charset="-95"/>
                <a:ea typeface="Calibri" charset="-95"/>
                <a:cs typeface="Calibri" charset="-95"/>
              </a:rPr>
              <a:t>ένταση</a:t>
            </a:r>
            <a:r>
              <a:rPr lang="el-GR" b="1" dirty="0">
                <a:solidFill>
                  <a:srgbClr val="2E2D2D"/>
                </a:solidFill>
                <a:latin typeface="Calibri" charset="-95"/>
                <a:ea typeface="Calibri" charset="-95"/>
                <a:cs typeface="Calibri" charset="-95"/>
              </a:rPr>
              <a:t>, </a:t>
            </a:r>
            <a:r>
              <a:rPr lang="el-GR" b="1" dirty="0" smtClean="0">
                <a:solidFill>
                  <a:srgbClr val="2E2D2D"/>
                </a:solidFill>
                <a:latin typeface="Calibri" charset="-95"/>
                <a:ea typeface="Calibri" charset="-95"/>
                <a:cs typeface="Calibri" charset="-95"/>
              </a:rPr>
              <a:t>συχνότητα και διάρκεια </a:t>
            </a:r>
            <a:r>
              <a:rPr lang="el-GR" dirty="0" smtClean="0">
                <a:solidFill>
                  <a:srgbClr val="2E2D2D"/>
                </a:solidFill>
                <a:latin typeface="Calibri" charset="-95"/>
                <a:ea typeface="Calibri" charset="-95"/>
                <a:cs typeface="Calibri" charset="-95"/>
              </a:rPr>
              <a:t>των συμπτωμάτων </a:t>
            </a:r>
            <a:r>
              <a:rPr lang="el-GR" u="sng" dirty="0" smtClean="0">
                <a:solidFill>
                  <a:srgbClr val="2E2D2D"/>
                </a:solidFill>
                <a:latin typeface="Calibri" charset="-95"/>
                <a:ea typeface="Calibri" charset="-95"/>
                <a:cs typeface="Calibri" charset="-95"/>
              </a:rPr>
              <a:t>επηρεάζει  την </a:t>
            </a:r>
            <a:r>
              <a:rPr lang="el-GR" u="sng" dirty="0">
                <a:solidFill>
                  <a:srgbClr val="2E2D2D"/>
                </a:solidFill>
                <a:latin typeface="Calibri" charset="-95"/>
                <a:ea typeface="Calibri" charset="-95"/>
                <a:cs typeface="Calibri" charset="-95"/>
              </a:rPr>
              <a:t>καθημερινή </a:t>
            </a:r>
            <a:r>
              <a:rPr lang="el-GR" u="sng" dirty="0" smtClean="0">
                <a:solidFill>
                  <a:srgbClr val="2E2D2D"/>
                </a:solidFill>
                <a:latin typeface="Calibri" charset="-95"/>
                <a:ea typeface="Calibri" charset="-95"/>
                <a:cs typeface="Calibri" charset="-95"/>
              </a:rPr>
              <a:t>λειτουργικότητα τ</a:t>
            </a:r>
            <a:r>
              <a:rPr lang="el-GR" dirty="0" smtClean="0">
                <a:solidFill>
                  <a:srgbClr val="2E2D2D"/>
                </a:solidFill>
                <a:latin typeface="Calibri" charset="-95"/>
                <a:ea typeface="Calibri" charset="-95"/>
                <a:cs typeface="Calibri" charset="-95"/>
              </a:rPr>
              <a:t>ότε ενημερώνουμε οικογένεια </a:t>
            </a:r>
            <a:r>
              <a:rPr lang="el-GR" dirty="0">
                <a:solidFill>
                  <a:srgbClr val="2E2D2D"/>
                </a:solidFill>
                <a:latin typeface="Calibri" charset="-95"/>
                <a:ea typeface="Calibri" charset="-95"/>
                <a:cs typeface="Calibri" charset="-95"/>
              </a:rPr>
              <a:t>και </a:t>
            </a:r>
            <a:r>
              <a:rPr lang="el-GR" dirty="0" smtClean="0">
                <a:solidFill>
                  <a:srgbClr val="2E2D2D"/>
                </a:solidFill>
                <a:latin typeface="Calibri" charset="-95"/>
                <a:ea typeface="Calibri" charset="-95"/>
                <a:cs typeface="Calibri" charset="-95"/>
              </a:rPr>
              <a:t>πιθανή παραπομπή σε ειδικούς </a:t>
            </a:r>
            <a:r>
              <a:rPr lang="el-GR" dirty="0">
                <a:solidFill>
                  <a:srgbClr val="2E2D2D"/>
                </a:solidFill>
                <a:latin typeface="Calibri" charset="-95"/>
                <a:ea typeface="Calibri" charset="-95"/>
                <a:cs typeface="Calibri" charset="-95"/>
              </a:rPr>
              <a:t>ψυχικής υγείας</a:t>
            </a:r>
            <a:endParaRPr lang="en-US" dirty="0">
              <a:latin typeface="Calibri" charset="-95"/>
              <a:ea typeface="Calibri" charset="-95"/>
              <a:cs typeface="Calibri" charset="-95"/>
            </a:endParaRPr>
          </a:p>
        </p:txBody>
      </p:sp>
      <p:sp>
        <p:nvSpPr>
          <p:cNvPr id="7" name="Down Arrow 6"/>
          <p:cNvSpPr/>
          <p:nvPr/>
        </p:nvSpPr>
        <p:spPr>
          <a:xfrm>
            <a:off x="5800638" y="4166916"/>
            <a:ext cx="637309" cy="575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04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l-GR" sz="3200" b="1" dirty="0" smtClean="0">
                <a:latin typeface="Arial" charset="-95"/>
                <a:ea typeface="Arial" charset="-95"/>
                <a:cs typeface="Arial" charset="-95"/>
              </a:rPr>
              <a:t>Πότε ανησυχούμε?</a:t>
            </a:r>
            <a:endParaRPr lang="en-US" sz="3200" b="1" dirty="0">
              <a:latin typeface="Arial" charset="-95"/>
              <a:ea typeface="Arial" charset="-95"/>
              <a:cs typeface="Arial" charset="-95"/>
            </a:endParaRPr>
          </a:p>
        </p:txBody>
      </p:sp>
      <p:sp>
        <p:nvSpPr>
          <p:cNvPr id="3" name="Content Placeholder 2"/>
          <p:cNvSpPr>
            <a:spLocks noGrp="1"/>
          </p:cNvSpPr>
          <p:nvPr>
            <p:ph idx="1"/>
          </p:nvPr>
        </p:nvSpPr>
        <p:spPr>
          <a:xfrm>
            <a:off x="1154954" y="3899646"/>
            <a:ext cx="8825659" cy="2120153"/>
          </a:xfrm>
        </p:spPr>
        <p:txBody>
          <a:bodyPr>
            <a:normAutofit/>
          </a:bodyPr>
          <a:lstStyle/>
          <a:p>
            <a:pPr marL="0" indent="0">
              <a:buNone/>
            </a:pPr>
            <a:endParaRPr lang="en-US" dirty="0">
              <a:latin typeface="Arial" charset="-95"/>
              <a:ea typeface="Arial" charset="-95"/>
              <a:cs typeface="Arial" charset="-95"/>
            </a:endParaRPr>
          </a:p>
        </p:txBody>
      </p:sp>
      <p:graphicFrame>
        <p:nvGraphicFramePr>
          <p:cNvPr id="4" name="Table 3"/>
          <p:cNvGraphicFramePr>
            <a:graphicFrameLocks noGrp="1"/>
          </p:cNvGraphicFramePr>
          <p:nvPr>
            <p:extLst>
              <p:ext uri="{D42A27DB-BD31-4B8C-83A1-F6EECF244321}">
                <p14:modId xmlns:p14="http://schemas.microsoft.com/office/powerpoint/2010/main" val="7937732"/>
              </p:ext>
            </p:extLst>
          </p:nvPr>
        </p:nvGraphicFramePr>
        <p:xfrm>
          <a:off x="1154954" y="2467783"/>
          <a:ext cx="9306858" cy="3007345"/>
        </p:xfrm>
        <a:graphic>
          <a:graphicData uri="http://schemas.openxmlformats.org/drawingml/2006/table">
            <a:tbl>
              <a:tblPr firstRow="1" bandRow="1">
                <a:tableStyleId>{D7AC3CCA-C797-4891-BE02-D94E43425B78}</a:tableStyleId>
              </a:tblPr>
              <a:tblGrid>
                <a:gridCol w="9306858"/>
              </a:tblGrid>
              <a:tr h="8018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600" b="0" dirty="0" smtClean="0">
                          <a:latin typeface="Arial" charset="-95"/>
                          <a:ea typeface="Arial" charset="-95"/>
                          <a:cs typeface="Arial" charset="-95"/>
                        </a:rPr>
                        <a:t>Α. Η εκδήλωση περισσότερων από τα προαναφερθέντα συμπτώματα σε ένα παιδί για μεγάλο χρονικό διάστημα (πάνω από 6 μήνες). </a:t>
                      </a:r>
                    </a:p>
                  </a:txBody>
                  <a:tcPr/>
                </a:tc>
              </a:tr>
              <a:tr h="8061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600" dirty="0" smtClean="0">
                          <a:latin typeface="Arial" charset="-95"/>
                          <a:ea typeface="Arial" charset="-95"/>
                          <a:cs typeface="Arial" charset="-95"/>
                        </a:rPr>
                        <a:t>Β. Η μεγάλη ένταση των συμπτωμάτων, η οποία παραμένει αμείωτη ή αυξάνεται με την πάροδο του χρόνου. </a:t>
                      </a:r>
                    </a:p>
                  </a:txBody>
                  <a:tcPr/>
                </a:tc>
              </a:tr>
              <a:tr h="13992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600" dirty="0" smtClean="0">
                          <a:latin typeface="Arial" charset="-95"/>
                          <a:ea typeface="Arial" charset="-95"/>
                          <a:cs typeface="Arial" charset="-95"/>
                        </a:rPr>
                        <a:t>Γ. Οι σοβαρές αρνητικές επιπτώσεις των συμπτωμάτων αυτών στην καθημερινή ζωή του παιδιού (π.χ. παιχνίδι, δραστηριότητες και ενδιαφέροντα, σχέσεις με την οικογένεια ή τους φίλους, προσαρμογή στο σχολείο)</a:t>
                      </a:r>
                      <a:endParaRPr lang="en-US" sz="1600" dirty="0" smtClean="0">
                        <a:latin typeface="Arial" charset="-95"/>
                        <a:ea typeface="Arial" charset="-95"/>
                        <a:cs typeface="Arial" charset="-95"/>
                      </a:endParaRPr>
                    </a:p>
                  </a:txBody>
                  <a:tcPr/>
                </a:tc>
              </a:tr>
            </a:tbl>
          </a:graphicData>
        </a:graphic>
      </p:graphicFrame>
    </p:spTree>
    <p:extLst>
      <p:ext uri="{BB962C8B-B14F-4D97-AF65-F5344CB8AC3E}">
        <p14:creationId xmlns:p14="http://schemas.microsoft.com/office/powerpoint/2010/main" val="1583571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sz="2800" b="1" dirty="0" err="1" smtClean="0">
                <a:latin typeface="Arial" charset="-95"/>
                <a:ea typeface="Arial" charset="-95"/>
                <a:cs typeface="Arial" charset="-95"/>
              </a:rPr>
              <a:t>Ποιά</a:t>
            </a:r>
            <a:r>
              <a:rPr lang="el-GR" sz="2800" b="1" dirty="0" smtClean="0">
                <a:latin typeface="Arial" charset="-95"/>
                <a:ea typeface="Arial" charset="-95"/>
                <a:cs typeface="Arial" charset="-95"/>
              </a:rPr>
              <a:t> παιδιά είναι πιο ευάλωτα:</a:t>
            </a:r>
            <a:endParaRPr lang="en-US" sz="2800" b="1" dirty="0">
              <a:latin typeface="Arial" charset="-95"/>
              <a:ea typeface="Arial" charset="-95"/>
              <a:cs typeface="Arial" charset="-95"/>
            </a:endParaRPr>
          </a:p>
        </p:txBody>
      </p:sp>
      <p:sp>
        <p:nvSpPr>
          <p:cNvPr id="3" name="Content Placeholder 2"/>
          <p:cNvSpPr>
            <a:spLocks noGrp="1"/>
          </p:cNvSpPr>
          <p:nvPr>
            <p:ph idx="1"/>
          </p:nvPr>
        </p:nvSpPr>
        <p:spPr>
          <a:xfrm>
            <a:off x="1154954" y="2603499"/>
            <a:ext cx="8825659" cy="3662829"/>
          </a:xfrm>
        </p:spPr>
        <p:txBody>
          <a:bodyPr>
            <a:normAutofit fontScale="92500" lnSpcReduction="20000"/>
          </a:bodyPr>
          <a:lstStyle/>
          <a:p>
            <a:pPr marL="0" indent="0">
              <a:buNone/>
            </a:pPr>
            <a:r>
              <a:rPr lang="el-GR" dirty="0" smtClean="0">
                <a:latin typeface="Arial" charset="-95"/>
                <a:ea typeface="Arial" charset="-95"/>
                <a:cs typeface="Arial" charset="-95"/>
              </a:rPr>
              <a:t>• </a:t>
            </a:r>
            <a:r>
              <a:rPr lang="el-GR" dirty="0">
                <a:latin typeface="Arial" charset="-95"/>
                <a:ea typeface="Arial" charset="-95"/>
                <a:cs typeface="Arial" charset="-95"/>
              </a:rPr>
              <a:t>Τα παιδιά που έχουν βιώσει </a:t>
            </a:r>
            <a:r>
              <a:rPr lang="el-GR" b="1" dirty="0">
                <a:latin typeface="Arial" charset="-95"/>
                <a:ea typeface="Arial" charset="-95"/>
                <a:cs typeface="Arial" charset="-95"/>
              </a:rPr>
              <a:t>προηγούμενο τραύμα ή απώλεια </a:t>
            </a:r>
            <a:r>
              <a:rPr lang="el-GR" dirty="0">
                <a:latin typeface="Arial" charset="-95"/>
                <a:ea typeface="Arial" charset="-95"/>
                <a:cs typeface="Arial" charset="-95"/>
              </a:rPr>
              <a:t>(π.χ. θάνατο γονέα) </a:t>
            </a:r>
            <a:endParaRPr lang="el-GR" dirty="0" smtClean="0">
              <a:latin typeface="Arial" charset="-95"/>
              <a:ea typeface="Arial" charset="-95"/>
              <a:cs typeface="Arial" charset="-95"/>
            </a:endParaRPr>
          </a:p>
          <a:p>
            <a:pPr marL="0" indent="0">
              <a:buNone/>
            </a:pPr>
            <a:r>
              <a:rPr lang="el-GR" dirty="0" smtClean="0">
                <a:latin typeface="Arial" charset="-95"/>
                <a:ea typeface="Arial" charset="-95"/>
                <a:cs typeface="Arial" charset="-95"/>
              </a:rPr>
              <a:t>• </a:t>
            </a:r>
            <a:r>
              <a:rPr lang="el-GR" dirty="0">
                <a:latin typeface="Arial" charset="-95"/>
                <a:ea typeface="Arial" charset="-95"/>
                <a:cs typeface="Arial" charset="-95"/>
              </a:rPr>
              <a:t>Τα παιδιά τα οποία αντιμετωπίζουν ήδη κάποιο </a:t>
            </a:r>
            <a:r>
              <a:rPr lang="el-GR" b="1" dirty="0">
                <a:latin typeface="Arial" charset="-95"/>
                <a:ea typeface="Arial" charset="-95"/>
                <a:cs typeface="Arial" charset="-95"/>
              </a:rPr>
              <a:t>πρόβλημα ψυχικής υγείας </a:t>
            </a:r>
            <a:endParaRPr lang="el-GR" b="1" dirty="0" smtClean="0">
              <a:latin typeface="Arial" charset="-95"/>
              <a:ea typeface="Arial" charset="-95"/>
              <a:cs typeface="Arial" charset="-95"/>
            </a:endParaRPr>
          </a:p>
          <a:p>
            <a:pPr marL="0" indent="0">
              <a:buNone/>
            </a:pPr>
            <a:r>
              <a:rPr lang="el-GR" dirty="0" smtClean="0">
                <a:latin typeface="Arial" charset="-95"/>
                <a:ea typeface="Arial" charset="-95"/>
                <a:cs typeface="Arial" charset="-95"/>
              </a:rPr>
              <a:t>• </a:t>
            </a:r>
            <a:r>
              <a:rPr lang="el-GR" dirty="0">
                <a:latin typeface="Arial" charset="-95"/>
                <a:ea typeface="Arial" charset="-95"/>
                <a:cs typeface="Arial" charset="-95"/>
              </a:rPr>
              <a:t>Τα παιδιά που </a:t>
            </a:r>
            <a:r>
              <a:rPr lang="el-GR" b="1" dirty="0">
                <a:latin typeface="Arial" charset="-95"/>
                <a:ea typeface="Arial" charset="-95"/>
                <a:cs typeface="Arial" charset="-95"/>
              </a:rPr>
              <a:t>δεν έχουν αρκετές εσωτερικές δυνάμεις </a:t>
            </a:r>
            <a:r>
              <a:rPr lang="el-GR" dirty="0">
                <a:latin typeface="Arial" charset="-95"/>
                <a:ea typeface="Arial" charset="-95"/>
                <a:cs typeface="Arial" charset="-95"/>
              </a:rPr>
              <a:t>αλλά και </a:t>
            </a:r>
            <a:r>
              <a:rPr lang="el-GR" b="1" dirty="0">
                <a:latin typeface="Arial" charset="-95"/>
                <a:ea typeface="Arial" charset="-95"/>
                <a:cs typeface="Arial" charset="-95"/>
              </a:rPr>
              <a:t>κατάλληλη υποστήριξη από το περιβάλλον </a:t>
            </a:r>
            <a:r>
              <a:rPr lang="el-GR" dirty="0">
                <a:latin typeface="Arial" charset="-95"/>
                <a:ea typeface="Arial" charset="-95"/>
                <a:cs typeface="Arial" charset="-95"/>
              </a:rPr>
              <a:t>τους </a:t>
            </a:r>
            <a:endParaRPr lang="el-GR" dirty="0" smtClean="0">
              <a:latin typeface="Arial" charset="-95"/>
              <a:ea typeface="Arial" charset="-95"/>
              <a:cs typeface="Arial" charset="-95"/>
            </a:endParaRPr>
          </a:p>
          <a:p>
            <a:pPr marL="0" indent="0">
              <a:buNone/>
            </a:pPr>
            <a:r>
              <a:rPr lang="el-GR" dirty="0" smtClean="0">
                <a:latin typeface="Arial" charset="-95"/>
                <a:ea typeface="Arial" charset="-95"/>
                <a:cs typeface="Arial" charset="-95"/>
              </a:rPr>
              <a:t>• </a:t>
            </a:r>
            <a:r>
              <a:rPr lang="el-GR" dirty="0">
                <a:latin typeface="Arial" charset="-95"/>
                <a:ea typeface="Arial" charset="-95"/>
                <a:cs typeface="Arial" charset="-95"/>
              </a:rPr>
              <a:t>Τα παιδιά που </a:t>
            </a:r>
            <a:r>
              <a:rPr lang="el-GR" b="1" dirty="0">
                <a:latin typeface="Arial" charset="-95"/>
                <a:ea typeface="Arial" charset="-95"/>
                <a:cs typeface="Arial" charset="-95"/>
              </a:rPr>
              <a:t>ανησυχούν για την ψυχική υγεία κάποιου δικού τους προσώπου </a:t>
            </a:r>
            <a:r>
              <a:rPr lang="el-GR" dirty="0">
                <a:latin typeface="Arial" charset="-95"/>
                <a:ea typeface="Arial" charset="-95"/>
                <a:cs typeface="Arial" charset="-95"/>
              </a:rPr>
              <a:t>και</a:t>
            </a:r>
            <a:r>
              <a:rPr lang="el-GR" dirty="0" smtClean="0">
                <a:latin typeface="Arial" charset="-95"/>
                <a:ea typeface="Arial" charset="-95"/>
                <a:cs typeface="Arial" charset="-95"/>
              </a:rPr>
              <a:t>,</a:t>
            </a:r>
          </a:p>
          <a:p>
            <a:pPr marL="0" indent="0">
              <a:buNone/>
            </a:pPr>
            <a:r>
              <a:rPr lang="el-GR" dirty="0" smtClean="0">
                <a:latin typeface="Arial" charset="-95"/>
                <a:ea typeface="Arial" charset="-95"/>
                <a:cs typeface="Arial" charset="-95"/>
              </a:rPr>
              <a:t> </a:t>
            </a:r>
            <a:r>
              <a:rPr lang="el-GR" dirty="0">
                <a:latin typeface="Arial" charset="-95"/>
                <a:ea typeface="Arial" charset="-95"/>
                <a:cs typeface="Arial" charset="-95"/>
              </a:rPr>
              <a:t>• Τα παιδιά που βίωσαν πιο </a:t>
            </a:r>
            <a:r>
              <a:rPr lang="el-GR" b="1" dirty="0">
                <a:latin typeface="Arial" charset="-95"/>
                <a:ea typeface="Arial" charset="-95"/>
                <a:cs typeface="Arial" charset="-95"/>
              </a:rPr>
              <a:t>σημαντικές απώλειες στη συγκεκριμένη κρίση</a:t>
            </a:r>
            <a:r>
              <a:rPr lang="el-GR" dirty="0">
                <a:latin typeface="Arial" charset="-95"/>
                <a:ea typeface="Arial" charset="-95"/>
                <a:cs typeface="Arial" charset="-95"/>
              </a:rPr>
              <a:t>.</a:t>
            </a:r>
            <a:endParaRPr lang="en-US" dirty="0">
              <a:latin typeface="Arial" charset="-95"/>
              <a:ea typeface="Arial" charset="-95"/>
              <a:cs typeface="Arial" charset="-95"/>
            </a:endParaRPr>
          </a:p>
        </p:txBody>
      </p:sp>
      <p:sp>
        <p:nvSpPr>
          <p:cNvPr id="4" name="Rectangle 3"/>
          <p:cNvSpPr/>
          <p:nvPr/>
        </p:nvSpPr>
        <p:spPr>
          <a:xfrm>
            <a:off x="3684494" y="5943162"/>
            <a:ext cx="8049746" cy="461665"/>
          </a:xfrm>
          <a:prstGeom prst="rect">
            <a:avLst/>
          </a:prstGeom>
        </p:spPr>
        <p:txBody>
          <a:bodyPr wrap="square">
            <a:spAutoFit/>
          </a:bodyPr>
          <a:lstStyle/>
          <a:p>
            <a:pPr algn="r"/>
            <a:r>
              <a:rPr lang="el-GR" sz="1200" dirty="0"/>
              <a:t>(</a:t>
            </a:r>
            <a:r>
              <a:rPr lang="el-GR" sz="1200" dirty="0" err="1"/>
              <a:t>Brock</a:t>
            </a:r>
            <a:r>
              <a:rPr lang="el-GR" sz="1200" dirty="0"/>
              <a:t>, </a:t>
            </a:r>
            <a:r>
              <a:rPr lang="el-GR" sz="1200" dirty="0" err="1"/>
              <a:t>Nickerson</a:t>
            </a:r>
            <a:r>
              <a:rPr lang="el-GR" sz="1200" dirty="0"/>
              <a:t>, </a:t>
            </a:r>
            <a:r>
              <a:rPr lang="el-GR" sz="1200" dirty="0" err="1"/>
              <a:t>Reeves</a:t>
            </a:r>
            <a:r>
              <a:rPr lang="el-GR" sz="1200" dirty="0"/>
              <a:t>, </a:t>
            </a:r>
            <a:r>
              <a:rPr lang="el-GR" sz="1200" dirty="0" err="1"/>
              <a:t>Jimerson</a:t>
            </a:r>
            <a:r>
              <a:rPr lang="el-GR" sz="1200" dirty="0"/>
              <a:t>, </a:t>
            </a:r>
            <a:r>
              <a:rPr lang="el-GR" sz="1200" dirty="0" err="1"/>
              <a:t>Lieberman</a:t>
            </a:r>
            <a:r>
              <a:rPr lang="el-GR" sz="1200" dirty="0"/>
              <a:t>, &amp; </a:t>
            </a:r>
            <a:r>
              <a:rPr lang="el-GR" sz="1200" dirty="0" err="1"/>
              <a:t>Feinberg</a:t>
            </a:r>
            <a:r>
              <a:rPr lang="el-GR" sz="1200" dirty="0"/>
              <a:t>, 2009. </a:t>
            </a:r>
            <a:r>
              <a:rPr lang="el-GR" sz="1200" dirty="0" err="1"/>
              <a:t>Doll</a:t>
            </a:r>
            <a:r>
              <a:rPr lang="el-GR" sz="1200" dirty="0"/>
              <a:t>, </a:t>
            </a:r>
            <a:r>
              <a:rPr lang="el-GR" sz="1200" dirty="0" err="1"/>
              <a:t>Zucker</a:t>
            </a:r>
            <a:r>
              <a:rPr lang="el-GR" sz="1200" dirty="0"/>
              <a:t>, &amp; </a:t>
            </a:r>
            <a:r>
              <a:rPr lang="el-GR" sz="1200" dirty="0" err="1"/>
              <a:t>Brehm</a:t>
            </a:r>
            <a:r>
              <a:rPr lang="el-GR" sz="1200" dirty="0"/>
              <a:t>, 2009. </a:t>
            </a:r>
            <a:r>
              <a:rPr lang="el-GR" sz="1200" dirty="0" err="1"/>
              <a:t>Jimerson</a:t>
            </a:r>
            <a:r>
              <a:rPr lang="el-GR" sz="1200" dirty="0"/>
              <a:t>, </a:t>
            </a:r>
            <a:r>
              <a:rPr lang="el-GR" sz="1200" dirty="0" err="1"/>
              <a:t>Brock</a:t>
            </a:r>
            <a:r>
              <a:rPr lang="el-GR" sz="1200" dirty="0"/>
              <a:t>, &amp; </a:t>
            </a:r>
            <a:r>
              <a:rPr lang="el-GR" sz="1200" dirty="0" err="1"/>
              <a:t>Pletcher</a:t>
            </a:r>
            <a:r>
              <a:rPr lang="el-GR" sz="1200" dirty="0"/>
              <a:t>, 2005): </a:t>
            </a:r>
          </a:p>
        </p:txBody>
      </p:sp>
    </p:spTree>
    <p:extLst>
      <p:ext uri="{BB962C8B-B14F-4D97-AF65-F5344CB8AC3E}">
        <p14:creationId xmlns:p14="http://schemas.microsoft.com/office/powerpoint/2010/main" val="40415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95401" y="982132"/>
            <a:ext cx="9601196" cy="4893736"/>
          </a:xfrm>
          <a:solidFill>
            <a:schemeClr val="accent2">
              <a:lumMod val="20000"/>
              <a:lumOff val="80000"/>
            </a:schemeClr>
          </a:solidFill>
        </p:spPr>
        <p:txBody>
          <a:bodyPr>
            <a:normAutofit/>
          </a:bodyPr>
          <a:lstStyle/>
          <a:p>
            <a:pPr marL="0" indent="0" algn="ctr">
              <a:buNone/>
            </a:pPr>
            <a:r>
              <a:rPr lang="el-GR" sz="3200" b="1" dirty="0"/>
              <a:t>Είναι αναστρέψιμη μια </a:t>
            </a:r>
            <a:r>
              <a:rPr lang="el-GR" sz="3200" b="1" dirty="0" smtClean="0"/>
              <a:t>κρίση..; </a:t>
            </a:r>
            <a:r>
              <a:rPr lang="el-GR" sz="3200" b="1" dirty="0"/>
              <a:t>ΝΑΙ! </a:t>
            </a:r>
            <a:endParaRPr lang="el-GR" sz="3200" b="1" dirty="0" smtClean="0"/>
          </a:p>
          <a:p>
            <a:pPr marL="0" indent="0" algn="ctr">
              <a:buNone/>
            </a:pPr>
            <a:endParaRPr lang="el-GR" sz="3200" b="1" dirty="0"/>
          </a:p>
          <a:p>
            <a:pPr marL="0" indent="0" algn="ctr">
              <a:buNone/>
            </a:pPr>
            <a:r>
              <a:rPr lang="el-GR" sz="3200" b="1" dirty="0" smtClean="0"/>
              <a:t>Κρίσεις </a:t>
            </a:r>
            <a:r>
              <a:rPr lang="el-GR" sz="3200" b="1" dirty="0"/>
              <a:t>= μέρος της ζωής όλων </a:t>
            </a:r>
            <a:endParaRPr lang="el-GR" sz="3200" b="1" dirty="0" smtClean="0"/>
          </a:p>
          <a:p>
            <a:pPr marL="0" indent="0" algn="ctr">
              <a:buNone/>
            </a:pPr>
            <a:r>
              <a:rPr lang="el-GR" sz="3200" b="1" dirty="0" smtClean="0"/>
              <a:t>(</a:t>
            </a:r>
            <a:r>
              <a:rPr lang="el-GR" sz="3200" b="1" dirty="0"/>
              <a:t>αργά ή γρήγορα όλοι θα βρεθούμε σε κατάσταση κρίσης και θα βιώσουμε ψυχική αναστάτωση). </a:t>
            </a:r>
            <a:endParaRPr lang="el-GR" sz="3200" b="1" dirty="0" smtClean="0"/>
          </a:p>
          <a:p>
            <a:pPr marL="0" indent="0" algn="ctr">
              <a:buNone/>
            </a:pPr>
            <a:endParaRPr lang="el-GR" sz="3200" b="1" dirty="0" smtClean="0"/>
          </a:p>
          <a:p>
            <a:pPr marL="0" indent="0" algn="ctr">
              <a:buNone/>
            </a:pPr>
            <a:r>
              <a:rPr lang="el-GR" sz="3200" b="1" dirty="0" smtClean="0"/>
              <a:t>ΑΡΑ</a:t>
            </a:r>
            <a:r>
              <a:rPr lang="el-GR" sz="3200" b="1" dirty="0"/>
              <a:t>: Η αντίδραση στην κρίση είναι μια φυσιολογική αντίδραση σε μια μη φυσιολογική κατάσταση.</a:t>
            </a:r>
            <a:endParaRPr lang="en-US" sz="3200" b="1" dirty="0"/>
          </a:p>
        </p:txBody>
      </p:sp>
    </p:spTree>
    <p:extLst>
      <p:ext uri="{BB962C8B-B14F-4D97-AF65-F5344CB8AC3E}">
        <p14:creationId xmlns:p14="http://schemas.microsoft.com/office/powerpoint/2010/main" val="1799906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b="1" dirty="0" smtClean="0">
                <a:latin typeface="Arial" charset="-95"/>
                <a:ea typeface="Arial" charset="-95"/>
                <a:cs typeface="Arial" charset="-95"/>
              </a:rPr>
              <a:t>Οι ανάγκες των παιδιών σε καταστάσεις κρίσης </a:t>
            </a:r>
            <a:endParaRPr lang="en-US" sz="2800" b="1" dirty="0">
              <a:latin typeface="Arial" charset="-95"/>
              <a:ea typeface="Arial" charset="-95"/>
              <a:cs typeface="Arial" charset="-95"/>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89947178"/>
              </p:ext>
            </p:extLst>
          </p:nvPr>
        </p:nvGraphicFramePr>
        <p:xfrm>
          <a:off x="1295400" y="2557463"/>
          <a:ext cx="9601202" cy="3017520"/>
        </p:xfrm>
        <a:graphic>
          <a:graphicData uri="http://schemas.openxmlformats.org/drawingml/2006/table">
            <a:tbl>
              <a:tblPr firstRow="1" bandRow="1">
                <a:tableStyleId>{0505E3EF-67EA-436B-97B2-0124C06EBD24}</a:tableStyleId>
              </a:tblPr>
              <a:tblGrid>
                <a:gridCol w="3953933"/>
                <a:gridCol w="5647269"/>
              </a:tblGrid>
              <a:tr h="370840">
                <a:tc>
                  <a:txBody>
                    <a:bodyPr/>
                    <a:lstStyle/>
                    <a:p>
                      <a:endParaRPr lang="el-GR" sz="2000" dirty="0" smtClean="0"/>
                    </a:p>
                    <a:p>
                      <a:r>
                        <a:rPr lang="el-GR" sz="2000" dirty="0" smtClean="0"/>
                        <a:t>Ανάγκη για γνωστική κατανόηση </a:t>
                      </a:r>
                      <a:endParaRPr lang="en-US" sz="2000" dirty="0"/>
                    </a:p>
                  </a:txBody>
                  <a:tcPr marL="99484" marR="99484"/>
                </a:tc>
                <a:tc>
                  <a:txBody>
                    <a:bodyPr/>
                    <a:lstStyle/>
                    <a:p>
                      <a:pPr marL="285750" indent="-285750">
                        <a:buFont typeface="Arial" charset="-95"/>
                        <a:buChar char="•"/>
                      </a:pPr>
                      <a:r>
                        <a:rPr lang="el-GR" b="0" dirty="0" smtClean="0"/>
                        <a:t>Κατανόηση του γεγονότος</a:t>
                      </a:r>
                      <a:r>
                        <a:rPr lang="el-GR" b="0" baseline="0" dirty="0" smtClean="0"/>
                        <a:t> (</a:t>
                      </a:r>
                      <a:r>
                        <a:rPr lang="el-GR" b="0" dirty="0" smtClean="0"/>
                        <a:t>κρίσης)</a:t>
                      </a:r>
                    </a:p>
                    <a:p>
                      <a:pPr marL="285750" indent="-285750">
                        <a:buFont typeface="Arial" charset="-95"/>
                        <a:buChar char="•"/>
                      </a:pPr>
                      <a:r>
                        <a:rPr lang="el-GR" b="0" dirty="0" smtClean="0"/>
                        <a:t>Απομυθοποίηση</a:t>
                      </a:r>
                    </a:p>
                    <a:p>
                      <a:pPr marL="285750" indent="-285750">
                        <a:buFont typeface="Arial" charset="-95"/>
                        <a:buChar char="•"/>
                      </a:pPr>
                      <a:r>
                        <a:rPr lang="el-GR" b="0" dirty="0" smtClean="0"/>
                        <a:t>Εξοικείωση με το αντικείμενο του φόβου</a:t>
                      </a:r>
                    </a:p>
                    <a:p>
                      <a:pPr marL="285750" indent="-285750">
                        <a:buFont typeface="Arial" charset="-95"/>
                        <a:buChar char="•"/>
                      </a:pPr>
                      <a:r>
                        <a:rPr lang="el-GR" b="0" dirty="0" smtClean="0"/>
                        <a:t>Απάντηση στις ερωτήσεις των παιδιών για αποφυγή φανταστικών εικόνων </a:t>
                      </a:r>
                      <a:endParaRPr lang="en-US" b="0" dirty="0"/>
                    </a:p>
                  </a:txBody>
                  <a:tcPr marL="99484" marR="99484"/>
                </a:tc>
              </a:tr>
              <a:tr h="370840">
                <a:tc>
                  <a:txBody>
                    <a:bodyPr/>
                    <a:lstStyle/>
                    <a:p>
                      <a:r>
                        <a:rPr lang="el-GR" sz="2000" b="1" dirty="0" smtClean="0"/>
                        <a:t>Ανάγκη για έκφραση</a:t>
                      </a:r>
                      <a:r>
                        <a:rPr lang="el-GR" sz="2000" b="1" baseline="0" dirty="0" smtClean="0"/>
                        <a:t> συναισθημάτων</a:t>
                      </a:r>
                      <a:endParaRPr lang="en-US" sz="2000" b="1" dirty="0"/>
                    </a:p>
                  </a:txBody>
                  <a:tcPr marL="99484" marR="99484"/>
                </a:tc>
                <a:tc>
                  <a:txBody>
                    <a:bodyPr/>
                    <a:lstStyle/>
                    <a:p>
                      <a:pPr marL="285750" indent="-285750">
                        <a:buFont typeface="Arial" charset="-95"/>
                        <a:buChar char="•"/>
                      </a:pPr>
                      <a:r>
                        <a:rPr lang="el-GR" dirty="0" smtClean="0"/>
                        <a:t>Διαθεσιμότητα για ακρόαση της εμπειρίας και των συναισθημάτων τους</a:t>
                      </a:r>
                    </a:p>
                    <a:p>
                      <a:pPr marL="285750" indent="-285750">
                        <a:buFont typeface="Arial" charset="-95"/>
                        <a:buChar char="•"/>
                      </a:pPr>
                      <a:r>
                        <a:rPr lang="el-GR" dirty="0" smtClean="0"/>
                        <a:t>Αναγνώριση και αποδοχή συναισθημάτων </a:t>
                      </a:r>
                      <a:endParaRPr lang="en-US" dirty="0"/>
                    </a:p>
                  </a:txBody>
                  <a:tcPr marL="99484" marR="99484"/>
                </a:tc>
              </a:tr>
              <a:tr h="370840">
                <a:tc>
                  <a:txBody>
                    <a:bodyPr/>
                    <a:lstStyle/>
                    <a:p>
                      <a:r>
                        <a:rPr lang="el-GR" sz="2000" b="1" dirty="0" smtClean="0"/>
                        <a:t>Ανάγκη για συναισθηματική στήριξη </a:t>
                      </a:r>
                      <a:endParaRPr lang="en-US" sz="2000" b="1" dirty="0"/>
                    </a:p>
                  </a:txBody>
                  <a:tcPr marL="99484" marR="99484"/>
                </a:tc>
                <a:tc>
                  <a:txBody>
                    <a:bodyPr/>
                    <a:lstStyle/>
                    <a:p>
                      <a:pPr marL="285750" indent="-285750">
                        <a:buFont typeface="Arial" charset="-95"/>
                        <a:buChar char="•"/>
                      </a:pPr>
                      <a:r>
                        <a:rPr lang="el-GR" dirty="0" smtClean="0"/>
                        <a:t>«Σημαντικοί άλλοι», επαγγελματίες ψυχικής υγείας </a:t>
                      </a:r>
                    </a:p>
                    <a:p>
                      <a:endParaRPr lang="en-US" dirty="0"/>
                    </a:p>
                  </a:txBody>
                  <a:tcPr marL="99484" marR="99484"/>
                </a:tc>
              </a:tr>
            </a:tbl>
          </a:graphicData>
        </a:graphic>
      </p:graphicFrame>
    </p:spTree>
    <p:extLst>
      <p:ext uri="{BB962C8B-B14F-4D97-AF65-F5344CB8AC3E}">
        <p14:creationId xmlns:p14="http://schemas.microsoft.com/office/powerpoint/2010/main" val="1707056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000563"/>
            <a:ext cx="8825659" cy="706964"/>
          </a:xfrm>
        </p:spPr>
        <p:txBody>
          <a:bodyPr>
            <a:normAutofit fontScale="90000"/>
          </a:bodyPr>
          <a:lstStyle/>
          <a:p>
            <a:pPr algn="l"/>
            <a:r>
              <a:rPr lang="el-GR" b="1" dirty="0" smtClean="0"/>
              <a:t>Ανάκαμψη </a:t>
            </a:r>
            <a:r>
              <a:rPr lang="en-US" b="1" dirty="0" smtClean="0"/>
              <a:t>(Recovery)</a:t>
            </a:r>
            <a:endParaRPr lang="en-US" b="1" dirty="0"/>
          </a:p>
        </p:txBody>
      </p:sp>
      <p:sp>
        <p:nvSpPr>
          <p:cNvPr id="3" name="Content Placeholder 2"/>
          <p:cNvSpPr>
            <a:spLocks noGrp="1"/>
          </p:cNvSpPr>
          <p:nvPr>
            <p:ph idx="1"/>
          </p:nvPr>
        </p:nvSpPr>
        <p:spPr>
          <a:xfrm>
            <a:off x="5002306" y="2904564"/>
            <a:ext cx="6642847" cy="3953435"/>
          </a:xfrm>
        </p:spPr>
        <p:txBody>
          <a:bodyPr>
            <a:normAutofit/>
          </a:bodyPr>
          <a:lstStyle/>
          <a:p>
            <a:r>
              <a:rPr lang="el-GR" sz="2000" dirty="0" smtClean="0">
                <a:latin typeface="Arial" charset="-95"/>
                <a:ea typeface="Arial" charset="-95"/>
                <a:cs typeface="Arial" charset="-95"/>
              </a:rPr>
              <a:t>Τα </a:t>
            </a:r>
            <a:r>
              <a:rPr lang="el-GR" sz="2000" dirty="0">
                <a:latin typeface="Arial" charset="-95"/>
                <a:ea typeface="Arial" charset="-95"/>
                <a:cs typeface="Arial" charset="-95"/>
              </a:rPr>
              <a:t>περισσότερα παιδιά </a:t>
            </a:r>
            <a:r>
              <a:rPr lang="el-GR" sz="2000" dirty="0" smtClean="0">
                <a:latin typeface="Arial" charset="-95"/>
                <a:ea typeface="Arial" charset="-95"/>
                <a:cs typeface="Arial" charset="-95"/>
              </a:rPr>
              <a:t>σε </a:t>
            </a:r>
            <a:r>
              <a:rPr lang="el-GR" sz="2000" dirty="0">
                <a:latin typeface="Arial" charset="-95"/>
                <a:ea typeface="Arial" charset="-95"/>
                <a:cs typeface="Arial" charset="-95"/>
              </a:rPr>
              <a:t>βάθος χρόνου θα καταφέρουν να </a:t>
            </a:r>
            <a:r>
              <a:rPr lang="el-GR" sz="2000" dirty="0" smtClean="0">
                <a:latin typeface="Arial" charset="-95"/>
                <a:ea typeface="Arial" charset="-95"/>
                <a:cs typeface="Arial" charset="-95"/>
              </a:rPr>
              <a:t>ανταπεξέλθουν ψυχολογικά</a:t>
            </a:r>
            <a:r>
              <a:rPr lang="el-GR" sz="2000" dirty="0">
                <a:latin typeface="Arial" charset="-95"/>
                <a:ea typeface="Arial" charset="-95"/>
                <a:cs typeface="Arial" charset="-95"/>
              </a:rPr>
              <a:t>, παρά τα δύσκολα βιώματά τους αναπτύσσοντας ή/και </a:t>
            </a:r>
            <a:r>
              <a:rPr lang="el-GR" sz="2000" dirty="0" smtClean="0">
                <a:latin typeface="Arial" charset="-95"/>
                <a:ea typeface="Arial" charset="-95"/>
                <a:cs typeface="Arial" charset="-95"/>
              </a:rPr>
              <a:t>εξελίσσοντας εσωτερικούς </a:t>
            </a:r>
            <a:r>
              <a:rPr lang="el-GR" sz="2000" dirty="0">
                <a:latin typeface="Arial" charset="-95"/>
                <a:ea typeface="Arial" charset="-95"/>
                <a:cs typeface="Arial" charset="-95"/>
              </a:rPr>
              <a:t>μηχανισμούς αντιμετώπισης δύσκολων </a:t>
            </a:r>
            <a:r>
              <a:rPr lang="el-GR" sz="2000" dirty="0" smtClean="0">
                <a:latin typeface="Arial" charset="-95"/>
                <a:ea typeface="Arial" charset="-95"/>
                <a:cs typeface="Arial" charset="-95"/>
              </a:rPr>
              <a:t>καταστάσεων, λαμβάνοντας </a:t>
            </a:r>
            <a:r>
              <a:rPr lang="el-GR" sz="2000" dirty="0">
                <a:latin typeface="Arial" charset="-95"/>
                <a:ea typeface="Arial" charset="-95"/>
                <a:cs typeface="Arial" charset="-95"/>
              </a:rPr>
              <a:t>παράλληλα την καθοδήγηση και τη στήριξη </a:t>
            </a:r>
            <a:r>
              <a:rPr lang="el-GR" sz="2000" dirty="0" smtClean="0">
                <a:latin typeface="Arial" charset="-95"/>
                <a:ea typeface="Arial" charset="-95"/>
                <a:cs typeface="Arial" charset="-95"/>
              </a:rPr>
              <a:t>των σημαντικών </a:t>
            </a:r>
            <a:r>
              <a:rPr lang="el-GR" sz="2000" dirty="0">
                <a:latin typeface="Arial" charset="-95"/>
                <a:ea typeface="Arial" charset="-95"/>
                <a:cs typeface="Arial" charset="-95"/>
              </a:rPr>
              <a:t>ενηλίκων.</a:t>
            </a:r>
            <a:endParaRPr lang="en-US" sz="2000" dirty="0">
              <a:latin typeface="Arial" charset="-95"/>
              <a:ea typeface="Arial" charset="-95"/>
              <a:cs typeface="Arial" charset="-95"/>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586567"/>
            <a:ext cx="4177553" cy="3416300"/>
          </a:xfrm>
          <a:prstGeom prst="rect">
            <a:avLst/>
          </a:prstGeom>
        </p:spPr>
      </p:pic>
    </p:spTree>
    <p:extLst>
      <p:ext uri="{BB962C8B-B14F-4D97-AF65-F5344CB8AC3E}">
        <p14:creationId xmlns:p14="http://schemas.microsoft.com/office/powerpoint/2010/main" val="1065093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891" y="678874"/>
            <a:ext cx="4312115" cy="550025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006" y="678873"/>
            <a:ext cx="7020903" cy="5500254"/>
          </a:xfrm>
          <a:prstGeom prst="rect">
            <a:avLst/>
          </a:prstGeom>
        </p:spPr>
      </p:pic>
    </p:spTree>
    <p:extLst>
      <p:ext uri="{BB962C8B-B14F-4D97-AF65-F5344CB8AC3E}">
        <p14:creationId xmlns:p14="http://schemas.microsoft.com/office/powerpoint/2010/main" val="1227833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037551"/>
            <a:ext cx="9601196" cy="541868"/>
          </a:xfrm>
        </p:spPr>
        <p:txBody>
          <a:bodyPr>
            <a:normAutofit fontScale="90000"/>
          </a:bodyPr>
          <a:lstStyle/>
          <a:p>
            <a:pPr algn="ctr"/>
            <a:r>
              <a:rPr lang="el-GR" sz="4000" b="1" dirty="0" smtClean="0">
                <a:solidFill>
                  <a:srgbClr val="64131D"/>
                </a:solidFill>
                <a:latin typeface="Times New Roman" charset="-95"/>
                <a:ea typeface="Times New Roman" charset="-95"/>
                <a:cs typeface="Times New Roman" charset="-95"/>
              </a:rPr>
              <a:t>Προστατευτικοί παράγοντες </a:t>
            </a:r>
            <a:endParaRPr lang="en-US" sz="4000" b="1" dirty="0">
              <a:solidFill>
                <a:srgbClr val="64131D"/>
              </a:solidFill>
              <a:latin typeface="Times New Roman" charset="-95"/>
              <a:ea typeface="Times New Roman" charset="-95"/>
              <a:cs typeface="Times New Roman" charset="-95"/>
            </a:endParaRPr>
          </a:p>
        </p:txBody>
      </p:sp>
      <p:sp>
        <p:nvSpPr>
          <p:cNvPr id="4" name="Oval 3"/>
          <p:cNvSpPr/>
          <p:nvPr/>
        </p:nvSpPr>
        <p:spPr>
          <a:xfrm>
            <a:off x="6418387" y="2143141"/>
            <a:ext cx="5122985" cy="248427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64131D"/>
                </a:solidFill>
              </a:rPr>
              <a:t>Οικογενειακοί παράγοντες </a:t>
            </a:r>
            <a:endParaRPr lang="el-GR" dirty="0">
              <a:solidFill>
                <a:srgbClr val="64131D"/>
              </a:solidFill>
            </a:endParaRPr>
          </a:p>
          <a:p>
            <a:pPr algn="ctr"/>
            <a:r>
              <a:rPr lang="el-GR" sz="2000" dirty="0">
                <a:solidFill>
                  <a:srgbClr val="64131D"/>
                </a:solidFill>
              </a:rPr>
              <a:t>Παρουσία </a:t>
            </a:r>
            <a:r>
              <a:rPr lang="el-GR" sz="2000" b="1" dirty="0">
                <a:solidFill>
                  <a:srgbClr val="64131D"/>
                </a:solidFill>
              </a:rPr>
              <a:t>σταθερών, επιδέξιων και στοργικών ενηλίκων  </a:t>
            </a:r>
            <a:r>
              <a:rPr lang="el-GR" sz="2000" dirty="0">
                <a:solidFill>
                  <a:srgbClr val="64131D"/>
                </a:solidFill>
              </a:rPr>
              <a:t>που </a:t>
            </a:r>
            <a:r>
              <a:rPr lang="el-GR" sz="2000" b="1" dirty="0">
                <a:solidFill>
                  <a:srgbClr val="64131D"/>
                </a:solidFill>
              </a:rPr>
              <a:t>παρέχουν ενθάρρυνση </a:t>
            </a:r>
            <a:r>
              <a:rPr lang="el-GR" sz="2000" dirty="0">
                <a:solidFill>
                  <a:srgbClr val="64131D"/>
                </a:solidFill>
              </a:rPr>
              <a:t>στο παιδί για να αποκτήσει δεξιότητες και ένα </a:t>
            </a:r>
            <a:r>
              <a:rPr lang="el-GR" sz="2000" b="1" dirty="0">
                <a:solidFill>
                  <a:srgbClr val="64131D"/>
                </a:solidFill>
              </a:rPr>
              <a:t>σταθερό και συγκροτημένο σύστημα αξιών</a:t>
            </a:r>
            <a:r>
              <a:rPr lang="el-GR" dirty="0">
                <a:solidFill>
                  <a:srgbClr val="64131D"/>
                </a:solidFill>
              </a:rPr>
              <a:t>.</a:t>
            </a:r>
          </a:p>
        </p:txBody>
      </p:sp>
      <p:sp>
        <p:nvSpPr>
          <p:cNvPr id="5" name="Rectangle 4"/>
          <p:cNvSpPr/>
          <p:nvPr/>
        </p:nvSpPr>
        <p:spPr>
          <a:xfrm>
            <a:off x="10572920" y="6292334"/>
            <a:ext cx="1409360" cy="369332"/>
          </a:xfrm>
          <a:prstGeom prst="rect">
            <a:avLst/>
          </a:prstGeom>
        </p:spPr>
        <p:txBody>
          <a:bodyPr wrap="none">
            <a:spAutoFit/>
          </a:bodyPr>
          <a:lstStyle/>
          <a:p>
            <a:pPr algn="r"/>
            <a:r>
              <a:rPr lang="en-US" i="1" dirty="0"/>
              <a:t>(</a:t>
            </a:r>
            <a:r>
              <a:rPr lang="en-US" i="1" dirty="0" err="1"/>
              <a:t>Cavel</a:t>
            </a:r>
            <a:r>
              <a:rPr lang="en-US" i="1" dirty="0"/>
              <a:t>, 2000)</a:t>
            </a:r>
            <a:endParaRPr lang="el-GR" i="1" dirty="0"/>
          </a:p>
        </p:txBody>
      </p:sp>
      <p:sp>
        <p:nvSpPr>
          <p:cNvPr id="12" name="Oval 11"/>
          <p:cNvSpPr/>
          <p:nvPr/>
        </p:nvSpPr>
        <p:spPr>
          <a:xfrm>
            <a:off x="650628" y="2000281"/>
            <a:ext cx="5122985" cy="262713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64131D"/>
                </a:solidFill>
              </a:rPr>
              <a:t>Ατομικά Χαρακτηριστικά </a:t>
            </a:r>
            <a:endParaRPr lang="el-GR" sz="2400" b="1" dirty="0" smtClean="0">
              <a:solidFill>
                <a:srgbClr val="64131D"/>
              </a:solidFill>
            </a:endParaRPr>
          </a:p>
          <a:p>
            <a:pPr algn="ctr"/>
            <a:endParaRPr lang="el-GR" sz="2000" dirty="0" smtClean="0">
              <a:solidFill>
                <a:srgbClr val="64131D"/>
              </a:solidFill>
            </a:endParaRPr>
          </a:p>
          <a:p>
            <a:pPr algn="ctr"/>
            <a:r>
              <a:rPr lang="el-GR" b="1" dirty="0">
                <a:solidFill>
                  <a:srgbClr val="64131D"/>
                </a:solidFill>
              </a:rPr>
              <a:t>Αυτογνωσία </a:t>
            </a:r>
          </a:p>
          <a:p>
            <a:pPr algn="ctr"/>
            <a:r>
              <a:rPr lang="el-GR" b="1" dirty="0">
                <a:solidFill>
                  <a:srgbClr val="64131D"/>
                </a:solidFill>
              </a:rPr>
              <a:t>Κοινωνικές Δεξιότητες</a:t>
            </a:r>
          </a:p>
          <a:p>
            <a:pPr algn="ctr"/>
            <a:r>
              <a:rPr lang="el-GR" b="1" dirty="0">
                <a:solidFill>
                  <a:srgbClr val="64131D"/>
                </a:solidFill>
              </a:rPr>
              <a:t>Ικανότητες επίλυσης προβλήματος</a:t>
            </a:r>
          </a:p>
          <a:p>
            <a:pPr algn="ctr"/>
            <a:r>
              <a:rPr lang="el-GR" b="1" dirty="0">
                <a:solidFill>
                  <a:srgbClr val="64131D"/>
                </a:solidFill>
              </a:rPr>
              <a:t>Αίσθηση σκοπού </a:t>
            </a:r>
            <a:r>
              <a:rPr lang="el-GR" dirty="0">
                <a:solidFill>
                  <a:srgbClr val="64131D"/>
                </a:solidFill>
              </a:rPr>
              <a:t>και ο </a:t>
            </a:r>
            <a:r>
              <a:rPr lang="el-GR" b="1" dirty="0">
                <a:solidFill>
                  <a:srgbClr val="64131D"/>
                </a:solidFill>
              </a:rPr>
              <a:t>προσανατολισμός προς το μέλλον</a:t>
            </a:r>
          </a:p>
          <a:p>
            <a:pPr algn="ctr"/>
            <a:r>
              <a:rPr lang="el-GR" b="1" dirty="0">
                <a:solidFill>
                  <a:srgbClr val="64131D"/>
                </a:solidFill>
              </a:rPr>
              <a:t>Θετική αυτοεκτίμηση</a:t>
            </a:r>
            <a:endParaRPr lang="en-US" b="1" dirty="0">
              <a:solidFill>
                <a:srgbClr val="64131D"/>
              </a:solidFill>
            </a:endParaRPr>
          </a:p>
          <a:p>
            <a:pPr algn="ctr"/>
            <a:endParaRPr lang="el-GR" dirty="0">
              <a:solidFill>
                <a:srgbClr val="64131D"/>
              </a:solidFill>
            </a:endParaRPr>
          </a:p>
        </p:txBody>
      </p:sp>
      <p:sp>
        <p:nvSpPr>
          <p:cNvPr id="14" name="Oval 13"/>
          <p:cNvSpPr/>
          <p:nvPr/>
        </p:nvSpPr>
        <p:spPr>
          <a:xfrm>
            <a:off x="3411084" y="3930225"/>
            <a:ext cx="5122985" cy="236210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64131D"/>
                </a:solidFill>
              </a:rPr>
              <a:t>Κοινωνικοί παράγοντες</a:t>
            </a:r>
            <a:endParaRPr lang="el-GR" sz="2400" b="1" dirty="0">
              <a:solidFill>
                <a:srgbClr val="64131D"/>
              </a:solidFill>
            </a:endParaRPr>
          </a:p>
          <a:p>
            <a:pPr algn="ctr"/>
            <a:endParaRPr lang="el-GR" sz="2400" dirty="0" smtClean="0">
              <a:solidFill>
                <a:srgbClr val="64131D"/>
              </a:solidFill>
            </a:endParaRPr>
          </a:p>
          <a:p>
            <a:pPr algn="ctr"/>
            <a:r>
              <a:rPr lang="el-GR" sz="2400" dirty="0" smtClean="0">
                <a:solidFill>
                  <a:srgbClr val="64131D"/>
                </a:solidFill>
              </a:rPr>
              <a:t>Δίκτυα κοινωνικής υποστήριξης (π.χ. </a:t>
            </a:r>
            <a:r>
              <a:rPr lang="el-GR" sz="2400" b="1" dirty="0" smtClean="0">
                <a:solidFill>
                  <a:srgbClr val="64131D"/>
                </a:solidFill>
              </a:rPr>
              <a:t>σχολείο</a:t>
            </a:r>
            <a:r>
              <a:rPr lang="el-GR" sz="2400" dirty="0" smtClean="0">
                <a:solidFill>
                  <a:srgbClr val="64131D"/>
                </a:solidFill>
              </a:rPr>
              <a:t>, συνομήλικοι, φίλοι γειτονιά)</a:t>
            </a:r>
            <a:endParaRPr lang="el-GR" sz="2400" dirty="0">
              <a:solidFill>
                <a:srgbClr val="64131D"/>
              </a:solidFill>
            </a:endParaRPr>
          </a:p>
        </p:txBody>
      </p:sp>
    </p:spTree>
    <p:extLst>
      <p:ext uri="{BB962C8B-B14F-4D97-AF65-F5344CB8AC3E}">
        <p14:creationId xmlns:p14="http://schemas.microsoft.com/office/powerpoint/2010/main" val="119891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b="1" dirty="0" smtClean="0"/>
              <a:t>Βασικοί τομείς ψυχικής ανθεκτικότητας </a:t>
            </a:r>
            <a:endParaRPr lang="en-US" sz="40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3" y="2557463"/>
            <a:ext cx="4423833" cy="3317875"/>
          </a:xfrm>
        </p:spPr>
      </p:pic>
    </p:spTree>
    <p:extLst>
      <p:ext uri="{BB962C8B-B14F-4D97-AF65-F5344CB8AC3E}">
        <p14:creationId xmlns:p14="http://schemas.microsoft.com/office/powerpoint/2010/main" val="402724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10067228" cy="1018822"/>
          </a:xfrm>
        </p:spPr>
        <p:txBody>
          <a:bodyPr>
            <a:noAutofit/>
          </a:bodyPr>
          <a:lstStyle/>
          <a:p>
            <a:r>
              <a:rPr lang="el-GR" sz="3600" b="1" dirty="0"/>
              <a:t>Προάγοντας τη ψυχική ανθεκτικότητα των μαθητών </a:t>
            </a:r>
            <a:endParaRPr lang="en-US" sz="3600" dirty="0"/>
          </a:p>
        </p:txBody>
      </p:sp>
      <p:sp>
        <p:nvSpPr>
          <p:cNvPr id="3" name="Content Placeholder 2"/>
          <p:cNvSpPr>
            <a:spLocks noGrp="1"/>
          </p:cNvSpPr>
          <p:nvPr>
            <p:ph idx="1"/>
          </p:nvPr>
        </p:nvSpPr>
        <p:spPr>
          <a:xfrm>
            <a:off x="794737" y="2743200"/>
            <a:ext cx="6132536" cy="3860800"/>
          </a:xfrm>
        </p:spPr>
        <p:txBody>
          <a:bodyPr>
            <a:normAutofit/>
          </a:bodyPr>
          <a:lstStyle/>
          <a:p>
            <a:pPr marL="514350" indent="-514350">
              <a:buAutoNum type="arabicPeriod"/>
            </a:pPr>
            <a:r>
              <a:rPr lang="el-GR" sz="2400" dirty="0" smtClean="0"/>
              <a:t>Καλωσορίζουμε τους μαθητές</a:t>
            </a:r>
          </a:p>
          <a:p>
            <a:pPr marL="514350" indent="-514350">
              <a:buAutoNum type="arabicPeriod"/>
            </a:pPr>
            <a:r>
              <a:rPr lang="el-GR" sz="2400" dirty="0"/>
              <a:t>Σύντομη εισαγωγή: </a:t>
            </a:r>
            <a:r>
              <a:rPr lang="el-GR" sz="2400" dirty="0" smtClean="0"/>
              <a:t> «</a:t>
            </a:r>
            <a:r>
              <a:rPr lang="el-GR" sz="2400" dirty="0"/>
              <a:t>Μιλάμε για τον </a:t>
            </a:r>
            <a:r>
              <a:rPr lang="el-GR" sz="2400" dirty="0" err="1" smtClean="0"/>
              <a:t>κορονοϊό</a:t>
            </a:r>
            <a:r>
              <a:rPr lang="el-GR" sz="2400" dirty="0" smtClean="0"/>
              <a:t>»</a:t>
            </a:r>
          </a:p>
          <a:p>
            <a:pPr marL="514350" indent="-514350">
              <a:buAutoNum type="arabicPeriod"/>
            </a:pPr>
            <a:r>
              <a:rPr lang="el-GR" sz="2400" dirty="0" smtClean="0"/>
              <a:t>Υπενθυμίζουμε </a:t>
            </a:r>
            <a:r>
              <a:rPr lang="el-GR" sz="2400" dirty="0"/>
              <a:t>τους </a:t>
            </a:r>
            <a:r>
              <a:rPr lang="el-GR" sz="2400" dirty="0" smtClean="0"/>
              <a:t>βασικούς κανόνες της τάξης και προσθέτουμε τους κανόνες υγιεινής κατά την παραμονή τους στο σπίτι </a:t>
            </a:r>
            <a:endParaRPr lang="el-GR" sz="2400" dirty="0"/>
          </a:p>
          <a:p>
            <a:pPr marL="0" indent="0">
              <a:buNone/>
            </a:pPr>
            <a:endParaRPr lang="el-GR" sz="2400" dirty="0"/>
          </a:p>
          <a:p>
            <a:pPr marL="0" indent="0">
              <a:buNone/>
            </a:pPr>
            <a:endParaRPr lang="el-GR" sz="2400" dirty="0" smtClean="0"/>
          </a:p>
          <a:p>
            <a:pPr marL="0" indent="0">
              <a:buNone/>
            </a:pPr>
            <a:endParaRPr lang="el-GR" sz="2800" dirty="0"/>
          </a:p>
          <a:p>
            <a:pPr marL="0" indent="0">
              <a:buNone/>
            </a:pPr>
            <a:endParaRPr lang="el-GR" sz="2800" dirty="0"/>
          </a:p>
          <a:p>
            <a:pPr marL="0" indent="0">
              <a:buNone/>
            </a:pPr>
            <a:endParaRPr lang="el-GR"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782" y="2431003"/>
            <a:ext cx="3962400" cy="2909454"/>
          </a:xfrm>
          <a:prstGeom prst="rect">
            <a:avLst/>
          </a:prstGeom>
        </p:spPr>
      </p:pic>
      <p:sp>
        <p:nvSpPr>
          <p:cNvPr id="6" name="Rectangle 5"/>
          <p:cNvSpPr/>
          <p:nvPr/>
        </p:nvSpPr>
        <p:spPr>
          <a:xfrm>
            <a:off x="6927273" y="5519156"/>
            <a:ext cx="5570537" cy="646331"/>
          </a:xfrm>
          <a:prstGeom prst="rect">
            <a:avLst/>
          </a:prstGeom>
        </p:spPr>
        <p:txBody>
          <a:bodyPr wrap="square">
            <a:spAutoFit/>
          </a:bodyPr>
          <a:lstStyle/>
          <a:p>
            <a:r>
              <a:rPr lang="el-GR" dirty="0" smtClean="0"/>
              <a:t>12 </a:t>
            </a:r>
            <a:r>
              <a:rPr lang="el-GR" dirty="0"/>
              <a:t>παιδικά παραμύθια που διατίθεται ελεύθερα στο (</a:t>
            </a:r>
            <a:r>
              <a:rPr lang="el-GR" dirty="0">
                <a:hlinkClick r:id="rId4"/>
              </a:rPr>
              <a:t>www.openbook.gr</a:t>
            </a:r>
            <a:r>
              <a:rPr lang="el-GR" dirty="0"/>
              <a:t>)</a:t>
            </a:r>
          </a:p>
        </p:txBody>
      </p:sp>
    </p:spTree>
    <p:extLst>
      <p:ext uri="{BB962C8B-B14F-4D97-AF65-F5344CB8AC3E}">
        <p14:creationId xmlns:p14="http://schemas.microsoft.com/office/powerpoint/2010/main" val="125517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l-GR" sz="3600" b="1" dirty="0" smtClean="0"/>
              <a:t>Σκοπός</a:t>
            </a:r>
            <a:r>
              <a:rPr lang="el-GR" sz="4000" dirty="0" smtClean="0"/>
              <a:t> </a:t>
            </a:r>
            <a:endParaRPr lang="en-US" sz="4000" dirty="0"/>
          </a:p>
        </p:txBody>
      </p:sp>
      <p:sp>
        <p:nvSpPr>
          <p:cNvPr id="3" name="Content Placeholder 2"/>
          <p:cNvSpPr>
            <a:spLocks noGrp="1"/>
          </p:cNvSpPr>
          <p:nvPr>
            <p:ph idx="1"/>
          </p:nvPr>
        </p:nvSpPr>
        <p:spPr/>
        <p:txBody>
          <a:bodyPr>
            <a:normAutofit/>
          </a:bodyPr>
          <a:lstStyle/>
          <a:p>
            <a:pPr marL="0" indent="0" algn="ctr">
              <a:buNone/>
            </a:pPr>
            <a:r>
              <a:rPr lang="en-US" sz="2400" dirty="0" smtClean="0">
                <a:latin typeface="Arial" charset="-95"/>
                <a:ea typeface="Arial" charset="-95"/>
                <a:cs typeface="Arial" charset="-95"/>
              </a:rPr>
              <a:t>H </a:t>
            </a:r>
            <a:r>
              <a:rPr lang="el-GR" sz="2400" b="1" dirty="0" smtClean="0">
                <a:latin typeface="Arial" charset="-95"/>
                <a:ea typeface="Arial" charset="-95"/>
                <a:cs typeface="Arial" charset="-95"/>
              </a:rPr>
              <a:t>ομαλή </a:t>
            </a:r>
            <a:r>
              <a:rPr lang="el-GR" sz="2400" b="1" dirty="0">
                <a:latin typeface="Arial" charset="-95"/>
                <a:ea typeface="Arial" charset="-95"/>
                <a:cs typeface="Arial" charset="-95"/>
              </a:rPr>
              <a:t>μετάβαση και επανασύνδεση </a:t>
            </a:r>
            <a:r>
              <a:rPr lang="el-GR" sz="2400" dirty="0">
                <a:latin typeface="Arial" charset="-95"/>
                <a:ea typeface="Arial" charset="-95"/>
                <a:cs typeface="Arial" charset="-95"/>
              </a:rPr>
              <a:t>στο σχολείο μαθητών/μαθητριών και εκπαιδευτικών, η </a:t>
            </a:r>
            <a:r>
              <a:rPr lang="el-GR" sz="2400" b="1" dirty="0">
                <a:latin typeface="Arial" charset="-95"/>
                <a:ea typeface="Arial" charset="-95"/>
                <a:cs typeface="Arial" charset="-95"/>
              </a:rPr>
              <a:t>διαχείριση συζητήσεων </a:t>
            </a:r>
            <a:r>
              <a:rPr lang="el-GR" sz="2400" dirty="0">
                <a:latin typeface="Arial" charset="-95"/>
                <a:ea typeface="Arial" charset="-95"/>
                <a:cs typeface="Arial" charset="-95"/>
              </a:rPr>
              <a:t>με τους μαθητές και τις μαθήτριές μας για την </a:t>
            </a:r>
            <a:r>
              <a:rPr lang="el-GR" sz="2400" b="1" dirty="0">
                <a:latin typeface="Arial" charset="-95"/>
                <a:ea typeface="Arial" charset="-95"/>
                <a:cs typeface="Arial" charset="-95"/>
              </a:rPr>
              <a:t>προσαρμογή </a:t>
            </a:r>
            <a:r>
              <a:rPr lang="el-GR" sz="2400" dirty="0">
                <a:latin typeface="Arial" charset="-95"/>
                <a:ea typeface="Arial" charset="-95"/>
                <a:cs typeface="Arial" charset="-95"/>
              </a:rPr>
              <a:t>στη νέα πραγματικότητα, καθώς και η </a:t>
            </a:r>
            <a:r>
              <a:rPr lang="el-GR" sz="2400" b="1" dirty="0">
                <a:latin typeface="Arial" charset="-95"/>
                <a:ea typeface="Arial" charset="-95"/>
                <a:cs typeface="Arial" charset="-95"/>
              </a:rPr>
              <a:t>στήριξη των μαθητών/ μαθητριών </a:t>
            </a:r>
            <a:r>
              <a:rPr lang="el-GR" sz="2400" dirty="0">
                <a:latin typeface="Arial" charset="-95"/>
                <a:ea typeface="Arial" charset="-95"/>
                <a:cs typeface="Arial" charset="-95"/>
              </a:rPr>
              <a:t>και </a:t>
            </a:r>
            <a:r>
              <a:rPr lang="el-GR" sz="2400" b="1" dirty="0">
                <a:latin typeface="Arial" charset="-95"/>
                <a:ea typeface="Arial" charset="-95"/>
                <a:cs typeface="Arial" charset="-95"/>
              </a:rPr>
              <a:t>εκπαιδευτικών</a:t>
            </a:r>
            <a:r>
              <a:rPr lang="el-GR" sz="2400" dirty="0">
                <a:latin typeface="Arial" charset="-95"/>
                <a:ea typeface="Arial" charset="-95"/>
                <a:cs typeface="Arial" charset="-95"/>
              </a:rPr>
              <a:t> μέσω της ενίσχυσης της </a:t>
            </a:r>
            <a:r>
              <a:rPr lang="el-GR" sz="2400" dirty="0" smtClean="0">
                <a:latin typeface="Arial" charset="-95"/>
                <a:ea typeface="Arial" charset="-95"/>
                <a:cs typeface="Arial" charset="-95"/>
              </a:rPr>
              <a:t>ψυχικής ανθεκτικότητας</a:t>
            </a:r>
            <a:r>
              <a:rPr lang="el-GR" sz="2400" dirty="0">
                <a:latin typeface="Arial" charset="-95"/>
                <a:ea typeface="Arial" charset="-95"/>
                <a:cs typeface="Arial" charset="-95"/>
              </a:rPr>
              <a:t>  στην παρούσα πρωτόγνωρη εμπειρία της τάξης.</a:t>
            </a:r>
            <a:endParaRPr lang="en-US" sz="2400" dirty="0">
              <a:latin typeface="Arial" charset="-95"/>
              <a:ea typeface="Arial" charset="-95"/>
              <a:cs typeface="Arial" charset="-95"/>
            </a:endParaRPr>
          </a:p>
        </p:txBody>
      </p:sp>
    </p:spTree>
    <p:extLst>
      <p:ext uri="{BB962C8B-B14F-4D97-AF65-F5344CB8AC3E}">
        <p14:creationId xmlns:p14="http://schemas.microsoft.com/office/powerpoint/2010/main" val="1801979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731" y="982133"/>
            <a:ext cx="4547966" cy="4893736"/>
          </a:xfrm>
          <a:prstGeom prst="rect">
            <a:avLst/>
          </a:prstGeom>
        </p:spPr>
      </p:pic>
    </p:spTree>
    <p:extLst>
      <p:ext uri="{BB962C8B-B14F-4D97-AF65-F5344CB8AC3E}">
        <p14:creationId xmlns:p14="http://schemas.microsoft.com/office/powerpoint/2010/main" val="199411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t>Προάγοντας τη ψυχική ανθεκτικότητα των μαθητών </a:t>
            </a:r>
            <a:endParaRPr lang="en-US" sz="3200" dirty="0"/>
          </a:p>
        </p:txBody>
      </p:sp>
      <p:sp>
        <p:nvSpPr>
          <p:cNvPr id="3" name="Content Placeholder 2"/>
          <p:cNvSpPr>
            <a:spLocks noGrp="1"/>
          </p:cNvSpPr>
          <p:nvPr>
            <p:ph idx="1"/>
          </p:nvPr>
        </p:nvSpPr>
        <p:spPr>
          <a:xfrm>
            <a:off x="1146428" y="2289212"/>
            <a:ext cx="9601196" cy="3318936"/>
          </a:xfrm>
        </p:spPr>
        <p:txBody>
          <a:bodyPr>
            <a:normAutofit/>
          </a:bodyPr>
          <a:lstStyle/>
          <a:p>
            <a:pPr marL="0" indent="0">
              <a:buNone/>
            </a:pPr>
            <a:r>
              <a:rPr lang="el-GR" sz="2400" b="1" dirty="0" smtClean="0"/>
              <a:t>Καρτέλες προσωπικής υγιεινής: Ανάρτηση στη τάξη  </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81" y="2994728"/>
            <a:ext cx="2272146" cy="15971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181" y="2943248"/>
            <a:ext cx="2216727" cy="16485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147" y="3008749"/>
            <a:ext cx="2549238" cy="16485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3766" y="4623881"/>
            <a:ext cx="2387818" cy="155722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909" y="4591847"/>
            <a:ext cx="2762107" cy="16209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1544" y="4605868"/>
            <a:ext cx="3001411" cy="1575240"/>
          </a:xfrm>
          <a:prstGeom prst="rect">
            <a:avLst/>
          </a:prstGeom>
        </p:spPr>
      </p:pic>
      <p:sp>
        <p:nvSpPr>
          <p:cNvPr id="11" name="Rectangle 10"/>
          <p:cNvSpPr/>
          <p:nvPr/>
        </p:nvSpPr>
        <p:spPr>
          <a:xfrm>
            <a:off x="428877" y="2251453"/>
            <a:ext cx="6096000" cy="400110"/>
          </a:xfrm>
          <a:prstGeom prst="rect">
            <a:avLst/>
          </a:prstGeom>
        </p:spPr>
        <p:txBody>
          <a:bodyPr>
            <a:spAutoFit/>
          </a:bodyPr>
          <a:lstStyle/>
          <a:p>
            <a:endParaRPr lang="el-GR" sz="2000" b="1" dirty="0">
              <a:solidFill>
                <a:schemeClr val="accent1">
                  <a:lumMod val="40000"/>
                  <a:lumOff val="60000"/>
                </a:schemeClr>
              </a:solidFill>
            </a:endParaRPr>
          </a:p>
        </p:txBody>
      </p:sp>
    </p:spTree>
    <p:extLst>
      <p:ext uri="{BB962C8B-B14F-4D97-AF65-F5344CB8AC3E}">
        <p14:creationId xmlns:p14="http://schemas.microsoft.com/office/powerpoint/2010/main" val="1782436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868111"/>
            <a:ext cx="10058400" cy="1142250"/>
          </a:xfrm>
        </p:spPr>
        <p:txBody>
          <a:bodyPr>
            <a:noAutofit/>
          </a:bodyPr>
          <a:lstStyle/>
          <a:p>
            <a:r>
              <a:rPr lang="el-GR" sz="3600" b="1" dirty="0"/>
              <a:t>Προάγοντας τη ψυχική ανθεκτικότητα των </a:t>
            </a:r>
            <a:r>
              <a:rPr lang="el-GR" sz="3600" b="1" dirty="0" smtClean="0"/>
              <a:t>μαθητών</a:t>
            </a:r>
            <a:r>
              <a:rPr lang="el-GR" sz="2800" b="1" dirty="0"/>
              <a:t/>
            </a:r>
            <a:br>
              <a:rPr lang="el-GR" sz="2800" b="1" dirty="0"/>
            </a:br>
            <a:endParaRPr lang="en-US" sz="2800" dirty="0">
              <a:solidFill>
                <a:schemeClr val="accent3">
                  <a:lumMod val="60000"/>
                  <a:lumOff val="40000"/>
                </a:schemeClr>
              </a:solidFill>
            </a:endParaRPr>
          </a:p>
        </p:txBody>
      </p:sp>
      <p:sp>
        <p:nvSpPr>
          <p:cNvPr id="3" name="Content Placeholder 2"/>
          <p:cNvSpPr>
            <a:spLocks noGrp="1"/>
          </p:cNvSpPr>
          <p:nvPr>
            <p:ph idx="1"/>
          </p:nvPr>
        </p:nvSpPr>
        <p:spPr/>
        <p:txBody>
          <a:bodyPr/>
          <a:lstStyle/>
          <a:p>
            <a:pPr marL="0" indent="0">
              <a:buNone/>
            </a:pPr>
            <a:endParaRPr lang="el-GR" dirty="0" smtClean="0"/>
          </a:p>
          <a:p>
            <a:pPr marL="0" indent="0">
              <a:buNone/>
            </a:pPr>
            <a:endParaRPr lang="el-GR" dirty="0"/>
          </a:p>
        </p:txBody>
      </p:sp>
      <p:graphicFrame>
        <p:nvGraphicFramePr>
          <p:cNvPr id="4" name="Table 3"/>
          <p:cNvGraphicFramePr>
            <a:graphicFrameLocks noGrp="1"/>
          </p:cNvGraphicFramePr>
          <p:nvPr>
            <p:extLst>
              <p:ext uri="{D42A27DB-BD31-4B8C-83A1-F6EECF244321}">
                <p14:modId xmlns:p14="http://schemas.microsoft.com/office/powerpoint/2010/main" val="203706802"/>
              </p:ext>
            </p:extLst>
          </p:nvPr>
        </p:nvGraphicFramePr>
        <p:xfrm>
          <a:off x="927100" y="2606040"/>
          <a:ext cx="5324410" cy="3429000"/>
        </p:xfrm>
        <a:graphic>
          <a:graphicData uri="http://schemas.openxmlformats.org/drawingml/2006/table">
            <a:tbl>
              <a:tblPr firstRow="1" bandRow="1">
                <a:tableStyleId>{22838BEF-8BB2-4498-84A7-C5851F593DF1}</a:tableStyleId>
              </a:tblPr>
              <a:tblGrid>
                <a:gridCol w="5324410"/>
              </a:tblGrid>
              <a:tr h="3429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smtClean="0"/>
                        <a:t>4</a:t>
                      </a:r>
                      <a:r>
                        <a:rPr lang="en-US" sz="2400" dirty="0" smtClean="0"/>
                        <a:t>)</a:t>
                      </a:r>
                      <a:r>
                        <a:rPr lang="el-GR" sz="2400" dirty="0" smtClean="0"/>
                        <a:t>. Διατήρηση των δεσμών και της συνοχής της τάξης με</a:t>
                      </a:r>
                      <a:r>
                        <a:rPr lang="el-GR" sz="2400" baseline="0" dirty="0" smtClean="0"/>
                        <a:t> τους μαθητές/</a:t>
                      </a:r>
                      <a:r>
                        <a:rPr lang="el-GR" sz="2400" baseline="0" dirty="0" err="1" smtClean="0"/>
                        <a:t>τριες</a:t>
                      </a:r>
                      <a:r>
                        <a:rPr lang="el-GR" sz="2400" baseline="0" dirty="0" smtClean="0"/>
                        <a:t> που δεν θα παρακολουθούν την ίδια ημέρα</a:t>
                      </a:r>
                      <a:endParaRPr lang="en-US" sz="2400" dirty="0" smtClean="0"/>
                    </a:p>
                    <a:p>
                      <a:endParaRPr lang="el-GR" sz="2000" dirty="0" smtClean="0"/>
                    </a:p>
                    <a:p>
                      <a:r>
                        <a:rPr lang="el-GR" sz="2000" b="1" dirty="0" smtClean="0"/>
                        <a:t>Πίνακας ανακοινώσεων</a:t>
                      </a:r>
                      <a:r>
                        <a:rPr lang="el-GR" sz="2000" b="0" baseline="0" dirty="0" smtClean="0"/>
                        <a:t> </a:t>
                      </a:r>
                    </a:p>
                    <a:p>
                      <a:r>
                        <a:rPr lang="el-GR" sz="2000" b="0" baseline="0" dirty="0" smtClean="0"/>
                        <a:t>(</a:t>
                      </a:r>
                      <a:r>
                        <a:rPr lang="el-GR" sz="2000" b="0" dirty="0" smtClean="0"/>
                        <a:t>αναρτούν απαντήσεις, εργασίες από κοινά θέματα και συζητήσεις που παρουσιάστηκαν στην τάξη)</a:t>
                      </a:r>
                      <a:endParaRPr lang="en-US" sz="2000" b="0" dirty="0" smtClean="0"/>
                    </a:p>
                    <a:p>
                      <a:endParaRPr lang="en-US" sz="2000" dirty="0"/>
                    </a:p>
                  </a:txBody>
                  <a:tcPr>
                    <a:noFill/>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604" y="2402700"/>
            <a:ext cx="4192294" cy="3835679"/>
          </a:xfrm>
          <a:prstGeom prst="rect">
            <a:avLst/>
          </a:prstGeom>
        </p:spPr>
      </p:pic>
    </p:spTree>
    <p:extLst>
      <p:ext uri="{BB962C8B-B14F-4D97-AF65-F5344CB8AC3E}">
        <p14:creationId xmlns:p14="http://schemas.microsoft.com/office/powerpoint/2010/main" val="12384989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800" b="1" dirty="0" smtClean="0"/>
              <a:t/>
            </a:r>
            <a:br>
              <a:rPr lang="el-GR" sz="2800" b="1" dirty="0" smtClean="0"/>
            </a:br>
            <a:r>
              <a:rPr lang="el-GR" sz="2800" b="1" dirty="0" smtClean="0"/>
              <a:t/>
            </a:r>
            <a:br>
              <a:rPr lang="el-GR" sz="2800" b="1" dirty="0" smtClean="0"/>
            </a:br>
            <a:endParaRPr lang="en-US" sz="2800" dirty="0"/>
          </a:p>
        </p:txBody>
      </p:sp>
      <p:sp>
        <p:nvSpPr>
          <p:cNvPr id="3" name="Content Placeholder 2"/>
          <p:cNvSpPr>
            <a:spLocks noGrp="1"/>
          </p:cNvSpPr>
          <p:nvPr>
            <p:ph idx="1"/>
          </p:nvPr>
        </p:nvSpPr>
        <p:spPr>
          <a:xfrm>
            <a:off x="1154954" y="2603500"/>
            <a:ext cx="7503854" cy="3797300"/>
          </a:xfrm>
        </p:spPr>
        <p:txBody>
          <a:bodyPr>
            <a:normAutofit/>
          </a:bodyPr>
          <a:lstStyle/>
          <a:p>
            <a:pPr marL="0" indent="0">
              <a:buNone/>
            </a:pPr>
            <a:r>
              <a:rPr lang="el-GR" dirty="0" smtClean="0">
                <a:latin typeface="Arial" charset="-95"/>
                <a:ea typeface="Arial" charset="-95"/>
                <a:cs typeface="Arial" charset="-95"/>
              </a:rPr>
              <a:t>5</a:t>
            </a:r>
            <a:r>
              <a:rPr lang="en-US" dirty="0" smtClean="0">
                <a:latin typeface="Arial" charset="-95"/>
                <a:ea typeface="Arial" charset="-95"/>
                <a:cs typeface="Arial" charset="-95"/>
              </a:rPr>
              <a:t>)</a:t>
            </a:r>
            <a:r>
              <a:rPr lang="el-GR" dirty="0" smtClean="0">
                <a:latin typeface="Arial" charset="-95"/>
                <a:ea typeface="Arial" charset="-95"/>
                <a:cs typeface="Arial" charset="-95"/>
              </a:rPr>
              <a:t>. </a:t>
            </a:r>
            <a:r>
              <a:rPr lang="el-GR" u="sng" dirty="0" smtClean="0">
                <a:latin typeface="Arial" charset="-95"/>
                <a:ea typeface="Arial" charset="-95"/>
                <a:cs typeface="Arial" charset="-95"/>
              </a:rPr>
              <a:t>Αποφεύγουμε οποιαδήποτε </a:t>
            </a:r>
            <a:r>
              <a:rPr lang="el-GR" u="sng" dirty="0">
                <a:latin typeface="Arial" charset="-95"/>
                <a:ea typeface="Arial" charset="-95"/>
                <a:cs typeface="Arial" charset="-95"/>
              </a:rPr>
              <a:t>κριτική </a:t>
            </a:r>
            <a:r>
              <a:rPr lang="el-GR" u="sng" dirty="0" smtClean="0">
                <a:latin typeface="Arial" charset="-95"/>
                <a:ea typeface="Arial" charset="-95"/>
                <a:cs typeface="Arial" charset="-95"/>
              </a:rPr>
              <a:t>στη τάξη </a:t>
            </a:r>
            <a:r>
              <a:rPr lang="el-GR" dirty="0" smtClean="0">
                <a:latin typeface="Arial" charset="-95"/>
                <a:ea typeface="Arial" charset="-95"/>
                <a:cs typeface="Arial" charset="-95"/>
              </a:rPr>
              <a:t>για </a:t>
            </a:r>
            <a:r>
              <a:rPr lang="el-GR" dirty="0">
                <a:latin typeface="Arial" charset="-95"/>
                <a:ea typeface="Arial" charset="-95"/>
                <a:cs typeface="Arial" charset="-95"/>
              </a:rPr>
              <a:t>την παρουσία ή μη των μαθητών στην εξ αποστάσεως </a:t>
            </a:r>
            <a:r>
              <a:rPr lang="el-GR" dirty="0" smtClean="0">
                <a:latin typeface="Arial" charset="-95"/>
                <a:ea typeface="Arial" charset="-95"/>
                <a:cs typeface="Arial" charset="-95"/>
              </a:rPr>
              <a:t>εκπαίδευση.</a:t>
            </a:r>
          </a:p>
          <a:p>
            <a:pPr>
              <a:buFont typeface="Wingdings" charset="2"/>
              <a:buChar char="Ø"/>
            </a:pPr>
            <a:r>
              <a:rPr lang="el-GR" dirty="0" smtClean="0">
                <a:latin typeface="Arial" charset="-95"/>
                <a:ea typeface="Arial" charset="-95"/>
                <a:cs typeface="Arial" charset="-95"/>
              </a:rPr>
              <a:t>Εξηγούμε </a:t>
            </a:r>
            <a:r>
              <a:rPr lang="el-GR" dirty="0">
                <a:latin typeface="Arial" charset="-95"/>
                <a:ea typeface="Arial" charset="-95"/>
                <a:cs typeface="Arial" charset="-95"/>
              </a:rPr>
              <a:t>πως είναι </a:t>
            </a:r>
            <a:r>
              <a:rPr lang="el-GR" u="sng" dirty="0">
                <a:latin typeface="Arial" charset="-95"/>
                <a:ea typeface="Arial" charset="-95"/>
                <a:cs typeface="Arial" charset="-95"/>
              </a:rPr>
              <a:t>σεβαστή η απόφαση κάποιων μαθητών και των οικογενειών τους να μην έρθουν στο σχολείο </a:t>
            </a:r>
            <a:r>
              <a:rPr lang="el-GR" dirty="0">
                <a:latin typeface="Arial" charset="-95"/>
                <a:ea typeface="Arial" charset="-95"/>
                <a:cs typeface="Arial" charset="-95"/>
              </a:rPr>
              <a:t>και ότι σε κάθε οικογένεια μπορεί να συντρέχουν σοβαροί </a:t>
            </a:r>
            <a:r>
              <a:rPr lang="el-GR" dirty="0" smtClean="0">
                <a:latin typeface="Arial" charset="-95"/>
                <a:ea typeface="Arial" charset="-95"/>
                <a:cs typeface="Arial" charset="-95"/>
              </a:rPr>
              <a:t>λόγοι</a:t>
            </a:r>
          </a:p>
          <a:p>
            <a:pPr marL="0" indent="0">
              <a:buNone/>
            </a:pPr>
            <a:endParaRPr lang="el-GR" dirty="0"/>
          </a:p>
          <a:p>
            <a:pPr marL="0" indent="0">
              <a:buNone/>
            </a:pPr>
            <a:endParaRPr lang="en-US" dirty="0"/>
          </a:p>
        </p:txBody>
      </p:sp>
      <p:sp>
        <p:nvSpPr>
          <p:cNvPr id="5" name="Rectangle 4"/>
          <p:cNvSpPr/>
          <p:nvPr/>
        </p:nvSpPr>
        <p:spPr>
          <a:xfrm>
            <a:off x="1614528" y="987734"/>
            <a:ext cx="9738563" cy="646331"/>
          </a:xfrm>
          <a:prstGeom prst="rect">
            <a:avLst/>
          </a:prstGeom>
        </p:spPr>
        <p:txBody>
          <a:bodyPr wrap="none">
            <a:spAutoFit/>
          </a:bodyPr>
          <a:lstStyle/>
          <a:p>
            <a:r>
              <a:rPr lang="el-GR" sz="3600" b="1"/>
              <a:t>Προάγοντας τη ψυχική ανθεκτικότητα των μαθητών </a:t>
            </a:r>
            <a:endParaRPr lang="en-US" sz="3600" dirty="0"/>
          </a:p>
        </p:txBody>
      </p:sp>
    </p:spTree>
    <p:extLst>
      <p:ext uri="{BB962C8B-B14F-4D97-AF65-F5344CB8AC3E}">
        <p14:creationId xmlns:p14="http://schemas.microsoft.com/office/powerpoint/2010/main" val="1922757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10510573" cy="1079983"/>
          </a:xfrm>
        </p:spPr>
        <p:txBody>
          <a:bodyPr>
            <a:normAutofit fontScale="90000"/>
          </a:bodyPr>
          <a:lstStyle/>
          <a:p>
            <a:r>
              <a:rPr lang="el-GR" b="1" dirty="0"/>
              <a:t/>
            </a:r>
            <a:br>
              <a:rPr lang="el-GR" b="1" dirty="0"/>
            </a:br>
            <a:r>
              <a:rPr lang="el-GR" sz="4000" b="1" dirty="0"/>
              <a:t>Προάγοντας τη ψυχική ανθεκτικότητα των μαθητών </a:t>
            </a:r>
            <a:r>
              <a:rPr lang="el-GR" b="1" dirty="0"/>
              <a:t/>
            </a:r>
            <a:br>
              <a:rPr lang="el-GR" b="1" dirty="0"/>
            </a:br>
            <a:r>
              <a:rPr lang="el-GR" sz="2700" b="1" dirty="0">
                <a:solidFill>
                  <a:schemeClr val="accent3">
                    <a:lumMod val="60000"/>
                    <a:lumOff val="40000"/>
                  </a:schemeClr>
                </a:solidFill>
              </a:rPr>
              <a:t> </a:t>
            </a:r>
            <a:r>
              <a:rPr lang="el-GR" b="1" dirty="0">
                <a:solidFill>
                  <a:schemeClr val="accent6"/>
                </a:solidFill>
              </a:rPr>
              <a:t/>
            </a:r>
            <a:br>
              <a:rPr lang="el-GR" b="1" dirty="0">
                <a:solidFill>
                  <a:schemeClr val="accent6"/>
                </a:solidFill>
              </a:rPr>
            </a:br>
            <a:endParaRPr lang="en-US" dirty="0"/>
          </a:p>
        </p:txBody>
      </p:sp>
      <p:sp>
        <p:nvSpPr>
          <p:cNvPr id="3" name="Content Placeholder 2"/>
          <p:cNvSpPr>
            <a:spLocks noGrp="1"/>
          </p:cNvSpPr>
          <p:nvPr>
            <p:ph idx="1"/>
          </p:nvPr>
        </p:nvSpPr>
        <p:spPr>
          <a:xfrm>
            <a:off x="1154954" y="2336800"/>
            <a:ext cx="5077895" cy="3698239"/>
          </a:xfrm>
        </p:spPr>
        <p:txBody>
          <a:bodyPr>
            <a:normAutofit/>
          </a:bodyPr>
          <a:lstStyle/>
          <a:p>
            <a:pPr marL="0" indent="0">
              <a:spcBef>
                <a:spcPts val="0"/>
              </a:spcBef>
              <a:spcAft>
                <a:spcPts val="0"/>
              </a:spcAft>
              <a:buClrTx/>
              <a:buSzTx/>
              <a:buNone/>
              <a:defRPr/>
            </a:pPr>
            <a:r>
              <a:rPr lang="el-GR" b="1" dirty="0" smtClean="0"/>
              <a:t>6) Παιγνίδι:  </a:t>
            </a:r>
            <a:r>
              <a:rPr lang="el-GR" b="1" dirty="0"/>
              <a:t>Ομοιότητες και διαφορές </a:t>
            </a:r>
          </a:p>
          <a:p>
            <a:pPr marL="0" indent="0">
              <a:spcBef>
                <a:spcPts val="0"/>
              </a:spcBef>
              <a:spcAft>
                <a:spcPts val="0"/>
              </a:spcAft>
              <a:buClrTx/>
              <a:buSzTx/>
              <a:buNone/>
              <a:defRPr/>
            </a:pPr>
            <a:endParaRPr lang="el-GR" dirty="0"/>
          </a:p>
          <a:p>
            <a:pPr marL="0" indent="0">
              <a:spcBef>
                <a:spcPts val="0"/>
              </a:spcBef>
              <a:spcAft>
                <a:spcPts val="0"/>
              </a:spcAft>
              <a:buClrTx/>
              <a:buSzTx/>
              <a:buNone/>
              <a:defRPr/>
            </a:pPr>
            <a:r>
              <a:rPr lang="el-GR" dirty="0"/>
              <a:t>Συζητούμε ποιες είναι οι ομοιότητες και διαφορές στην τάξη μας ως «ομάδα» πριν το κλείσιμο των </a:t>
            </a:r>
            <a:r>
              <a:rPr lang="el-GR" dirty="0" smtClean="0"/>
              <a:t>σχολείων και στο </a:t>
            </a:r>
            <a:r>
              <a:rPr lang="el-GR" dirty="0"/>
              <a:t>σταδιακό άνοιγμα των σχολείων.</a:t>
            </a:r>
          </a:p>
          <a:p>
            <a:pPr marL="0"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073" y="2336800"/>
            <a:ext cx="4322184" cy="3698239"/>
          </a:xfrm>
          <a:prstGeom prst="rect">
            <a:avLst/>
          </a:prstGeom>
        </p:spPr>
      </p:pic>
    </p:spTree>
    <p:extLst>
      <p:ext uri="{BB962C8B-B14F-4D97-AF65-F5344CB8AC3E}">
        <p14:creationId xmlns:p14="http://schemas.microsoft.com/office/powerpoint/2010/main" val="1078898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smtClean="0"/>
              <a:t>Προάγοντας τη ψυχική ανθεκτικότητα των μαθητών </a:t>
            </a:r>
            <a:endParaRPr lang="en-US" sz="3200" b="1" dirty="0"/>
          </a:p>
        </p:txBody>
      </p:sp>
      <p:sp>
        <p:nvSpPr>
          <p:cNvPr id="3" name="Content Placeholder 2"/>
          <p:cNvSpPr>
            <a:spLocks noGrp="1"/>
          </p:cNvSpPr>
          <p:nvPr>
            <p:ph idx="1"/>
          </p:nvPr>
        </p:nvSpPr>
        <p:spPr/>
        <p:txBody>
          <a:bodyPr/>
          <a:lstStyle/>
          <a:p>
            <a:pPr marL="0" indent="0">
              <a:buNone/>
            </a:pPr>
            <a:r>
              <a:rPr lang="el-GR" b="1" dirty="0" smtClean="0"/>
              <a:t>7) Αναγνώριση και εξωτερίκευση συναισθημάτων </a:t>
            </a:r>
            <a:r>
              <a:rPr lang="el-GR" b="1" dirty="0"/>
              <a:t>σχετικά με την παραμονή στο σπίτι </a:t>
            </a:r>
            <a:endParaRPr lang="el-GR" b="1" dirty="0" smtClean="0"/>
          </a:p>
          <a:p>
            <a:r>
              <a:rPr lang="el-GR" b="1" dirty="0" smtClean="0"/>
              <a:t>Ανταποκρινόμαστε στην </a:t>
            </a:r>
            <a:r>
              <a:rPr lang="el-GR" b="1" dirty="0"/>
              <a:t>ανάγκη για συζήτηση </a:t>
            </a:r>
            <a:r>
              <a:rPr lang="el-GR" b="1" dirty="0" smtClean="0"/>
              <a:t>και μοίρασμα </a:t>
            </a:r>
            <a:r>
              <a:rPr lang="el-GR" b="1" dirty="0"/>
              <a:t>προβληματισμών </a:t>
            </a:r>
            <a:endParaRPr lang="el-GR" b="1" dirty="0" smtClean="0"/>
          </a:p>
          <a:p>
            <a:r>
              <a:rPr lang="el-GR" dirty="0" smtClean="0"/>
              <a:t>Ακούμε </a:t>
            </a:r>
            <a:r>
              <a:rPr lang="el-GR" dirty="0"/>
              <a:t>προσεκτικά, βοηθούμε τα παιδιά να εκφραστούν </a:t>
            </a:r>
            <a:r>
              <a:rPr lang="el-GR" dirty="0" smtClean="0"/>
              <a:t>συναισθηματικά, να </a:t>
            </a:r>
            <a:r>
              <a:rPr lang="el-GR" dirty="0"/>
              <a:t>κατανοήσουν τα γεγονότα και διαψεύδουμε τυχόν φήμες</a:t>
            </a:r>
            <a:endParaRPr lang="en-US" dirty="0"/>
          </a:p>
          <a:p>
            <a:endParaRPr lang="en-US" dirty="0"/>
          </a:p>
        </p:txBody>
      </p:sp>
    </p:spTree>
    <p:extLst>
      <p:ext uri="{BB962C8B-B14F-4D97-AF65-F5344CB8AC3E}">
        <p14:creationId xmlns:p14="http://schemas.microsoft.com/office/powerpoint/2010/main" val="2010794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b="1" dirty="0"/>
              <a:t>Προάγοντας τη ψυχική ανθεκτικότητα των μαθητών </a:t>
            </a:r>
            <a:r>
              <a:rPr lang="en-US" dirty="0"/>
              <a:t/>
            </a:r>
            <a:br>
              <a:rPr lang="en-US" dirty="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92282" y="2577781"/>
            <a:ext cx="3204316" cy="3317875"/>
          </a:xfrm>
        </p:spPr>
      </p:pic>
      <p:sp>
        <p:nvSpPr>
          <p:cNvPr id="5" name="Rectangle 1"/>
          <p:cNvSpPr>
            <a:spLocks noChangeArrowheads="1"/>
          </p:cNvSpPr>
          <p:nvPr/>
        </p:nvSpPr>
        <p:spPr bwMode="auto">
          <a:xfrm>
            <a:off x="914400" y="2588242"/>
            <a:ext cx="6539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charset="-95"/>
              </a:rPr>
              <a:t>Το</a:t>
            </a:r>
            <a:r>
              <a:rPr kumimoji="0" lang="en-US" altLang="en-US" sz="2400" b="1" i="0" u="none" strike="noStrike" cap="none" normalizeH="0" baseline="0" dirty="0">
                <a:ln>
                  <a:noFill/>
                </a:ln>
                <a:solidFill>
                  <a:schemeClr val="tx1"/>
                </a:solidFill>
                <a:effectLst/>
                <a:latin typeface="Arial" charset="-95"/>
              </a:rPr>
              <a:t> </a:t>
            </a:r>
            <a:r>
              <a:rPr kumimoji="0" lang="en-US" altLang="en-US" sz="2400" b="1" i="0" u="none" strike="noStrike" cap="none" normalizeH="0" baseline="0" dirty="0" err="1">
                <a:ln>
                  <a:noFill/>
                </a:ln>
                <a:solidFill>
                  <a:schemeClr val="tx1"/>
                </a:solidFill>
                <a:effectLst/>
                <a:latin typeface="Arial" charset="-95"/>
              </a:rPr>
              <a:t>κουτί</a:t>
            </a:r>
            <a:r>
              <a:rPr kumimoji="0" lang="en-US" altLang="en-US" sz="2400" b="1" i="0" u="none" strike="noStrike" cap="none" normalizeH="0" baseline="0" dirty="0">
                <a:ln>
                  <a:noFill/>
                </a:ln>
                <a:solidFill>
                  <a:schemeClr val="tx1"/>
                </a:solidFill>
                <a:effectLst/>
                <a:latin typeface="Arial" charset="-95"/>
              </a:rPr>
              <a:t> </a:t>
            </a:r>
            <a:r>
              <a:rPr kumimoji="0" lang="en-US" altLang="en-US" sz="2400" b="1" i="0" u="none" strike="noStrike" cap="none" normalizeH="0" baseline="0" dirty="0" err="1">
                <a:ln>
                  <a:noFill/>
                </a:ln>
                <a:solidFill>
                  <a:schemeClr val="tx1"/>
                </a:solidFill>
                <a:effectLst/>
                <a:latin typeface="Arial" charset="-95"/>
              </a:rPr>
              <a:t>των</a:t>
            </a:r>
            <a:r>
              <a:rPr kumimoji="0" lang="en-US" altLang="en-US" sz="2400" b="1" i="0" u="none" strike="noStrike" cap="none" normalizeH="0" baseline="0" dirty="0">
                <a:ln>
                  <a:noFill/>
                </a:ln>
                <a:solidFill>
                  <a:schemeClr val="tx1"/>
                </a:solidFill>
                <a:effectLst/>
                <a:latin typeface="Arial" charset="-95"/>
              </a:rPr>
              <a:t> </a:t>
            </a:r>
            <a:r>
              <a:rPr kumimoji="0" lang="en-US" altLang="en-US" sz="2400" b="1" i="0" u="none" strike="noStrike" cap="none" normalizeH="0" baseline="0" dirty="0" smtClean="0">
                <a:ln>
                  <a:noFill/>
                </a:ln>
                <a:solidFill>
                  <a:schemeClr val="tx1"/>
                </a:solidFill>
                <a:effectLst/>
                <a:latin typeface="Arial" charset="-95"/>
              </a:rPr>
              <a:t>α</a:t>
            </a:r>
            <a:r>
              <a:rPr kumimoji="0" lang="en-US" altLang="en-US" sz="2400" b="1" i="0" u="none" strike="noStrike" cap="none" normalizeH="0" baseline="0" dirty="0" err="1" smtClean="0">
                <a:ln>
                  <a:noFill/>
                </a:ln>
                <a:solidFill>
                  <a:schemeClr val="tx1"/>
                </a:solidFill>
                <a:effectLst/>
                <a:latin typeface="Arial" charset="-95"/>
              </a:rPr>
              <a:t>νησυχιών</a:t>
            </a:r>
            <a:r>
              <a:rPr kumimoji="0" lang="en-US" altLang="en-US" sz="2400" b="1" i="0" u="none" strike="noStrike" cap="none" normalizeH="0" baseline="0" dirty="0" smtClean="0">
                <a:ln>
                  <a:noFill/>
                </a:ln>
                <a:solidFill>
                  <a:schemeClr val="tx1"/>
                </a:solidFill>
                <a:effectLst/>
                <a:latin typeface="Arial" charset="-95"/>
              </a:rPr>
              <a:t> (The</a:t>
            </a:r>
            <a:r>
              <a:rPr kumimoji="0" lang="en-US" altLang="en-US" sz="2400" b="1" i="0" u="none" strike="noStrike" cap="none" normalizeH="0" dirty="0" smtClean="0">
                <a:ln>
                  <a:noFill/>
                </a:ln>
                <a:solidFill>
                  <a:schemeClr val="tx1"/>
                </a:solidFill>
                <a:effectLst/>
                <a:latin typeface="Arial" charset="-95"/>
              </a:rPr>
              <a:t> Worry Box)</a:t>
            </a:r>
            <a:r>
              <a:rPr kumimoji="0" lang="en-US" altLang="en-US" sz="2400" b="1" i="0" u="none" strike="noStrike" cap="none" normalizeH="0" baseline="0" dirty="0" smtClean="0">
                <a:ln>
                  <a:noFill/>
                </a:ln>
                <a:solidFill>
                  <a:schemeClr val="tx1"/>
                </a:solidFill>
                <a:effectLst/>
                <a:latin typeface="Arial" charset="-95"/>
              </a:rPr>
              <a:t> </a:t>
            </a:r>
            <a:endParaRPr kumimoji="0" lang="en-US" altLang="en-US" sz="2400" b="1" i="0" u="none" strike="noStrike" cap="none" normalizeH="0" baseline="0" dirty="0">
              <a:ln>
                <a:noFill/>
              </a:ln>
              <a:solidFill>
                <a:schemeClr val="tx1"/>
              </a:solidFill>
              <a:effectLst/>
              <a:latin typeface="Arial" charset="-95"/>
            </a:endParaRPr>
          </a:p>
        </p:txBody>
      </p:sp>
      <p:sp>
        <p:nvSpPr>
          <p:cNvPr id="3" name="Rectangle 1"/>
          <p:cNvSpPr>
            <a:spLocks noChangeArrowheads="1"/>
          </p:cNvSpPr>
          <p:nvPr/>
        </p:nvSpPr>
        <p:spPr bwMode="auto">
          <a:xfrm>
            <a:off x="914400" y="3574998"/>
            <a:ext cx="6123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chemeClr val="tx1"/>
                </a:solidFill>
                <a:effectLst/>
                <a:latin typeface="Arial" charset="-95"/>
              </a:rPr>
              <a:t>Το</a:t>
            </a:r>
            <a:r>
              <a:rPr kumimoji="0" lang="en-US" altLang="en-US" sz="2000" b="0" i="0" u="none" strike="noStrike" cap="none" normalizeH="0" baseline="0" dirty="0">
                <a:ln>
                  <a:noFill/>
                </a:ln>
                <a:solidFill>
                  <a:schemeClr val="tx1"/>
                </a:solidFill>
                <a:effectLst/>
                <a:latin typeface="Arial" charset="-95"/>
              </a:rPr>
              <a:t>π</a:t>
            </a:r>
            <a:r>
              <a:rPr kumimoji="0" lang="en-US" altLang="en-US" sz="2000" b="0" i="0" u="none" strike="noStrike" cap="none" normalizeH="0" baseline="0" dirty="0" err="1">
                <a:ln>
                  <a:noFill/>
                </a:ln>
                <a:solidFill>
                  <a:schemeClr val="tx1"/>
                </a:solidFill>
                <a:effectLst/>
                <a:latin typeface="Arial" charset="-95"/>
              </a:rPr>
              <a:t>οθετούμε</a:t>
            </a:r>
            <a:r>
              <a:rPr kumimoji="0" lang="en-US" altLang="en-US" sz="2000" b="0" i="0" u="none" strike="noStrike" cap="none" normalizeH="0" baseline="0" dirty="0">
                <a:ln>
                  <a:noFill/>
                </a:ln>
                <a:solidFill>
                  <a:schemeClr val="tx1"/>
                </a:solidFill>
                <a:effectLst/>
                <a:latin typeface="Arial" charset="-95"/>
              </a:rPr>
              <a:t> </a:t>
            </a:r>
            <a:r>
              <a:rPr kumimoji="0" lang="en-US" altLang="en-US" sz="2000" b="0" i="0" u="none" strike="noStrike" cap="none" normalizeH="0" baseline="0" dirty="0" err="1">
                <a:ln>
                  <a:noFill/>
                </a:ln>
                <a:solidFill>
                  <a:schemeClr val="tx1"/>
                </a:solidFill>
                <a:effectLst/>
                <a:latin typeface="Arial" charset="-95"/>
              </a:rPr>
              <a:t>έν</a:t>
            </a:r>
            <a:r>
              <a:rPr kumimoji="0" lang="en-US" altLang="en-US" sz="2000" b="0" i="0" u="none" strike="noStrike" cap="none" normalizeH="0" baseline="0" dirty="0">
                <a:ln>
                  <a:noFill/>
                </a:ln>
                <a:solidFill>
                  <a:schemeClr val="tx1"/>
                </a:solidFill>
                <a:effectLst/>
                <a:latin typeface="Arial" charset="-95"/>
              </a:rPr>
              <a:t>α </a:t>
            </a:r>
            <a:r>
              <a:rPr kumimoji="0" lang="en-US" altLang="en-US" sz="2000" b="0" i="0" u="none" strike="noStrike" cap="none" normalizeH="0" baseline="0" dirty="0" err="1">
                <a:ln>
                  <a:noFill/>
                </a:ln>
                <a:solidFill>
                  <a:schemeClr val="tx1"/>
                </a:solidFill>
                <a:effectLst/>
                <a:latin typeface="Arial" charset="-95"/>
              </a:rPr>
              <a:t>κουτί</a:t>
            </a:r>
            <a:r>
              <a:rPr kumimoji="0" lang="en-US" altLang="en-US" sz="2000" b="0" i="0" u="none" strike="noStrike" cap="none" normalizeH="0" baseline="0" dirty="0">
                <a:ln>
                  <a:noFill/>
                </a:ln>
                <a:solidFill>
                  <a:schemeClr val="tx1"/>
                </a:solidFill>
                <a:effectLst/>
                <a:latin typeface="Arial" charset="-95"/>
              </a:rPr>
              <a:t> </a:t>
            </a:r>
            <a:r>
              <a:rPr kumimoji="0" lang="el-GR" altLang="en-US" sz="2000" b="0" i="0" u="none" strike="noStrike" cap="none" normalizeH="0" baseline="0" dirty="0" smtClean="0">
                <a:ln>
                  <a:noFill/>
                </a:ln>
                <a:solidFill>
                  <a:schemeClr val="tx1"/>
                </a:solidFill>
                <a:effectLst/>
                <a:latin typeface="Arial" charset="-95"/>
              </a:rPr>
              <a:t>στη τάξη </a:t>
            </a:r>
            <a:r>
              <a:rPr kumimoji="0" lang="en-US" altLang="en-US" sz="2000" b="0" i="0" u="none" strike="noStrike" cap="none" normalizeH="0" baseline="0" dirty="0" err="1" smtClean="0">
                <a:ln>
                  <a:noFill/>
                </a:ln>
                <a:solidFill>
                  <a:schemeClr val="tx1"/>
                </a:solidFill>
                <a:effectLst/>
                <a:latin typeface="Arial" charset="-95"/>
              </a:rPr>
              <a:t>μέσ</a:t>
            </a:r>
            <a:r>
              <a:rPr kumimoji="0" lang="en-US" altLang="en-US" sz="2000" b="0" i="0" u="none" strike="noStrike" cap="none" normalizeH="0" baseline="0" dirty="0" smtClean="0">
                <a:ln>
                  <a:noFill/>
                </a:ln>
                <a:solidFill>
                  <a:schemeClr val="tx1"/>
                </a:solidFill>
                <a:effectLst/>
                <a:latin typeface="Arial" charset="-95"/>
              </a:rPr>
              <a:t>α </a:t>
            </a:r>
            <a:r>
              <a:rPr kumimoji="0" lang="en-US" altLang="en-US" sz="2000" b="0" i="0" u="none" strike="noStrike" cap="none" normalizeH="0" baseline="0" dirty="0" err="1">
                <a:ln>
                  <a:noFill/>
                </a:ln>
                <a:solidFill>
                  <a:schemeClr val="tx1"/>
                </a:solidFill>
                <a:effectLst/>
                <a:latin typeface="Arial" charset="-95"/>
              </a:rPr>
              <a:t>στο</a:t>
            </a:r>
            <a:r>
              <a:rPr kumimoji="0" lang="en-US" altLang="en-US" sz="2000" b="0" i="0" u="none" strike="noStrike" cap="none" normalizeH="0" baseline="0" dirty="0">
                <a:ln>
                  <a:noFill/>
                </a:ln>
                <a:solidFill>
                  <a:schemeClr val="tx1"/>
                </a:solidFill>
                <a:effectLst/>
                <a:latin typeface="Arial" charset="-95"/>
              </a:rPr>
              <a:t> </a:t>
            </a:r>
            <a:r>
              <a:rPr kumimoji="0" lang="en-US" altLang="en-US" sz="2000" b="0" i="0" u="none" strike="noStrike" cap="none" normalizeH="0" baseline="0" dirty="0" err="1">
                <a:ln>
                  <a:noFill/>
                </a:ln>
                <a:solidFill>
                  <a:schemeClr val="tx1"/>
                </a:solidFill>
                <a:effectLst/>
                <a:latin typeface="Arial" charset="-95"/>
              </a:rPr>
              <a:t>ο</a:t>
            </a:r>
            <a:r>
              <a:rPr kumimoji="0" lang="en-US" altLang="en-US" sz="2000" b="0" i="0" u="none" strike="noStrike" cap="none" normalizeH="0" baseline="0" dirty="0">
                <a:ln>
                  <a:noFill/>
                </a:ln>
                <a:solidFill>
                  <a:schemeClr val="tx1"/>
                </a:solidFill>
                <a:effectLst/>
                <a:latin typeface="Arial" charset="-95"/>
              </a:rPr>
              <a:t>π</a:t>
            </a:r>
            <a:r>
              <a:rPr kumimoji="0" lang="en-US" altLang="en-US" sz="2000" b="0" i="0" u="none" strike="noStrike" cap="none" normalizeH="0" baseline="0" dirty="0" err="1">
                <a:ln>
                  <a:noFill/>
                </a:ln>
                <a:solidFill>
                  <a:schemeClr val="tx1"/>
                </a:solidFill>
                <a:effectLst/>
                <a:latin typeface="Arial" charset="-95"/>
              </a:rPr>
              <a:t>οίο</a:t>
            </a:r>
            <a:r>
              <a:rPr kumimoji="0" lang="en-US" altLang="en-US" sz="2000" b="0" i="0" u="none" strike="noStrike" cap="none" normalizeH="0" baseline="0" dirty="0">
                <a:ln>
                  <a:noFill/>
                </a:ln>
                <a:solidFill>
                  <a:schemeClr val="tx1"/>
                </a:solidFill>
                <a:effectLst/>
                <a:latin typeface="Arial" charset="-95"/>
              </a:rPr>
              <a:t> </a:t>
            </a:r>
            <a:r>
              <a:rPr kumimoji="0" lang="en-US" altLang="en-US" sz="2000" b="0" i="0" u="none" strike="noStrike" cap="none" normalizeH="0" baseline="0" dirty="0" err="1">
                <a:ln>
                  <a:noFill/>
                </a:ln>
                <a:solidFill>
                  <a:schemeClr val="tx1"/>
                </a:solidFill>
                <a:effectLst/>
                <a:latin typeface="Arial" charset="-95"/>
              </a:rPr>
              <a:t>τ</a:t>
            </a:r>
            <a:r>
              <a:rPr kumimoji="0" lang="en-US" altLang="en-US" sz="2000" b="0" i="0" u="none" strike="noStrike" cap="none" normalizeH="0" baseline="0" dirty="0">
                <a:ln>
                  <a:noFill/>
                </a:ln>
                <a:solidFill>
                  <a:schemeClr val="tx1"/>
                </a:solidFill>
                <a:effectLst/>
                <a:latin typeface="Arial" charset="-95"/>
              </a:rPr>
              <a:t>α πα</a:t>
            </a:r>
            <a:r>
              <a:rPr kumimoji="0" lang="en-US" altLang="en-US" sz="2000" b="0" i="0" u="none" strike="noStrike" cap="none" normalizeH="0" baseline="0" dirty="0" err="1">
                <a:ln>
                  <a:noFill/>
                </a:ln>
                <a:solidFill>
                  <a:schemeClr val="tx1"/>
                </a:solidFill>
                <a:effectLst/>
                <a:latin typeface="Arial" charset="-95"/>
              </a:rPr>
              <a:t>ιδιά</a:t>
            </a:r>
            <a:r>
              <a:rPr kumimoji="0" lang="en-US" altLang="en-US" sz="2000" b="0" i="0" u="none" strike="noStrike" cap="none" normalizeH="0" baseline="0" dirty="0">
                <a:ln>
                  <a:noFill/>
                </a:ln>
                <a:solidFill>
                  <a:schemeClr val="tx1"/>
                </a:solidFill>
                <a:effectLst/>
                <a:latin typeface="Arial" charset="-95"/>
              </a:rPr>
              <a:t> β</a:t>
            </a:r>
            <a:r>
              <a:rPr kumimoji="0" lang="en-US" altLang="en-US" sz="2000" b="0" i="0" u="none" strike="noStrike" cap="none" normalizeH="0" baseline="0" dirty="0" err="1">
                <a:ln>
                  <a:noFill/>
                </a:ln>
                <a:solidFill>
                  <a:schemeClr val="tx1"/>
                </a:solidFill>
                <a:effectLst/>
                <a:latin typeface="Arial" charset="-95"/>
              </a:rPr>
              <a:t>άζουν</a:t>
            </a:r>
            <a:r>
              <a:rPr kumimoji="0" lang="en-US" altLang="en-US" sz="2000" b="0" i="0" u="none" strike="noStrike" cap="none" normalizeH="0" baseline="0" dirty="0">
                <a:ln>
                  <a:noFill/>
                </a:ln>
                <a:solidFill>
                  <a:schemeClr val="tx1"/>
                </a:solidFill>
                <a:effectLst/>
                <a:latin typeface="Arial" charset="-95"/>
              </a:rPr>
              <a:t> </a:t>
            </a:r>
            <a:r>
              <a:rPr kumimoji="0" lang="en-US" altLang="en-US" sz="2000" b="0" i="0" u="none" strike="noStrike" cap="none" normalizeH="0" baseline="0" dirty="0" err="1">
                <a:ln>
                  <a:noFill/>
                </a:ln>
                <a:solidFill>
                  <a:schemeClr val="tx1"/>
                </a:solidFill>
                <a:effectLst/>
                <a:latin typeface="Arial" charset="-95"/>
              </a:rPr>
              <a:t>έν</a:t>
            </a:r>
            <a:r>
              <a:rPr kumimoji="0" lang="en-US" altLang="en-US" sz="2000" b="0" i="0" u="none" strike="noStrike" cap="none" normalizeH="0" baseline="0" dirty="0">
                <a:ln>
                  <a:noFill/>
                </a:ln>
                <a:solidFill>
                  <a:schemeClr val="tx1"/>
                </a:solidFill>
                <a:effectLst/>
                <a:latin typeface="Arial" charset="-95"/>
              </a:rPr>
              <a:t>α </a:t>
            </a:r>
            <a:r>
              <a:rPr kumimoji="0" lang="en-US" altLang="en-US" sz="2000" b="0" i="0" u="none" strike="noStrike" cap="none" normalizeH="0" baseline="0" dirty="0" err="1">
                <a:ln>
                  <a:noFill/>
                </a:ln>
                <a:solidFill>
                  <a:schemeClr val="tx1"/>
                </a:solidFill>
                <a:effectLst/>
                <a:latin typeface="Arial" charset="-95"/>
              </a:rPr>
              <a:t>χ</a:t>
            </a:r>
            <a:r>
              <a:rPr kumimoji="0" lang="en-US" altLang="en-US" sz="2000" b="0" i="0" u="none" strike="noStrike" cap="none" normalizeH="0" baseline="0" dirty="0">
                <a:ln>
                  <a:noFill/>
                </a:ln>
                <a:solidFill>
                  <a:schemeClr val="tx1"/>
                </a:solidFill>
                <a:effectLst/>
                <a:latin typeface="Arial" charset="-95"/>
              </a:rPr>
              <a:t>α</a:t>
            </a:r>
            <a:r>
              <a:rPr kumimoji="0" lang="en-US" altLang="en-US" sz="2000" b="0" i="0" u="none" strike="noStrike" cap="none" normalizeH="0" baseline="0" dirty="0" err="1">
                <a:ln>
                  <a:noFill/>
                </a:ln>
                <a:solidFill>
                  <a:schemeClr val="tx1"/>
                </a:solidFill>
                <a:effectLst/>
                <a:latin typeface="Arial" charset="-95"/>
              </a:rPr>
              <a:t>ρτάκι</a:t>
            </a:r>
            <a:r>
              <a:rPr kumimoji="0" lang="en-US" altLang="en-US" sz="2000" b="0" i="0" u="none" strike="noStrike" cap="none" normalizeH="0" baseline="0" dirty="0">
                <a:ln>
                  <a:noFill/>
                </a:ln>
                <a:solidFill>
                  <a:schemeClr val="tx1"/>
                </a:solidFill>
                <a:effectLst/>
                <a:latin typeface="Arial" charset="-95"/>
              </a:rPr>
              <a:t> </a:t>
            </a:r>
            <a:r>
              <a:rPr kumimoji="0" lang="en-US" altLang="en-US" sz="2000" b="0" i="0" u="none" strike="noStrike" cap="none" normalizeH="0" baseline="0" dirty="0" err="1">
                <a:ln>
                  <a:noFill/>
                </a:ln>
                <a:solidFill>
                  <a:schemeClr val="tx1"/>
                </a:solidFill>
                <a:effectLst/>
                <a:latin typeface="Arial" charset="-95"/>
              </a:rPr>
              <a:t>ό</a:t>
            </a:r>
            <a:r>
              <a:rPr kumimoji="0" lang="en-US" altLang="en-US" sz="2000" b="0" i="0" u="none" strike="noStrike" cap="none" normalizeH="0" baseline="0" dirty="0">
                <a:ln>
                  <a:noFill/>
                </a:ln>
                <a:solidFill>
                  <a:schemeClr val="tx1"/>
                </a:solidFill>
                <a:effectLst/>
                <a:latin typeface="Arial" charset="-95"/>
              </a:rPr>
              <a:t>π</a:t>
            </a:r>
            <a:r>
              <a:rPr kumimoji="0" lang="en-US" altLang="en-US" sz="2000" b="0" i="0" u="none" strike="noStrike" cap="none" normalizeH="0" baseline="0" dirty="0" err="1">
                <a:ln>
                  <a:noFill/>
                </a:ln>
                <a:solidFill>
                  <a:schemeClr val="tx1"/>
                </a:solidFill>
                <a:effectLst/>
                <a:latin typeface="Arial" charset="-95"/>
              </a:rPr>
              <a:t>ου</a:t>
            </a:r>
            <a:r>
              <a:rPr kumimoji="0" lang="en-US" altLang="en-US" sz="2000" b="0" i="0" u="none" strike="noStrike" cap="none" normalizeH="0" baseline="0" dirty="0">
                <a:ln>
                  <a:noFill/>
                </a:ln>
                <a:solidFill>
                  <a:schemeClr val="tx1"/>
                </a:solidFill>
                <a:effectLst/>
                <a:latin typeface="Arial" charset="-95"/>
              </a:rPr>
              <a:t> </a:t>
            </a:r>
            <a:r>
              <a:rPr kumimoji="0" lang="en-US" altLang="en-US" sz="2000" b="0" i="0" u="none" strike="noStrike" cap="none" normalizeH="0" baseline="0" dirty="0" err="1">
                <a:ln>
                  <a:noFill/>
                </a:ln>
                <a:solidFill>
                  <a:schemeClr val="tx1"/>
                </a:solidFill>
                <a:effectLst/>
                <a:latin typeface="Arial" charset="-95"/>
              </a:rPr>
              <a:t>γράφουν</a:t>
            </a:r>
            <a:r>
              <a:rPr kumimoji="0" lang="en-US" altLang="en-US" sz="2000" b="0" i="0" u="none" strike="noStrike" cap="none" normalizeH="0" baseline="0" dirty="0">
                <a:ln>
                  <a:noFill/>
                </a:ln>
                <a:solidFill>
                  <a:schemeClr val="tx1"/>
                </a:solidFill>
                <a:effectLst/>
                <a:latin typeface="Arial" charset="-95"/>
              </a:rPr>
              <a:t> </a:t>
            </a:r>
            <a:r>
              <a:rPr kumimoji="0" lang="en-US" altLang="en-US" sz="2000" b="0" i="0" u="none" strike="noStrike" cap="none" normalizeH="0" baseline="0" dirty="0" err="1">
                <a:ln>
                  <a:noFill/>
                </a:ln>
                <a:solidFill>
                  <a:schemeClr val="tx1"/>
                </a:solidFill>
                <a:effectLst/>
                <a:latin typeface="Arial" charset="-95"/>
              </a:rPr>
              <a:t>τις</a:t>
            </a:r>
            <a:r>
              <a:rPr kumimoji="0" lang="en-US" altLang="en-US" sz="2000" b="0" i="0" u="none" strike="noStrike" cap="none" normalizeH="0" baseline="0" dirty="0">
                <a:ln>
                  <a:noFill/>
                </a:ln>
                <a:solidFill>
                  <a:schemeClr val="tx1"/>
                </a:solidFill>
                <a:effectLst/>
                <a:latin typeface="Arial" charset="-95"/>
              </a:rPr>
              <a:t> α</a:t>
            </a:r>
            <a:r>
              <a:rPr kumimoji="0" lang="en-US" altLang="en-US" sz="2000" b="0" i="0" u="none" strike="noStrike" cap="none" normalizeH="0" baseline="0" dirty="0" err="1">
                <a:ln>
                  <a:noFill/>
                </a:ln>
                <a:solidFill>
                  <a:schemeClr val="tx1"/>
                </a:solidFill>
                <a:effectLst/>
                <a:latin typeface="Arial" charset="-95"/>
              </a:rPr>
              <a:t>νησυχίες</a:t>
            </a:r>
            <a:r>
              <a:rPr kumimoji="0" lang="en-US" altLang="en-US" sz="2000" b="0" i="0" u="none" strike="noStrike" cap="none" normalizeH="0" baseline="0" dirty="0">
                <a:ln>
                  <a:noFill/>
                </a:ln>
                <a:solidFill>
                  <a:schemeClr val="tx1"/>
                </a:solidFill>
                <a:effectLst/>
                <a:latin typeface="Arial" charset="-95"/>
              </a:rPr>
              <a:t> </a:t>
            </a:r>
            <a:r>
              <a:rPr kumimoji="0" lang="en-US" altLang="en-US" sz="2000" b="0" i="0" u="none" strike="noStrike" cap="none" normalizeH="0" baseline="0" dirty="0" err="1">
                <a:ln>
                  <a:noFill/>
                </a:ln>
                <a:solidFill>
                  <a:schemeClr val="tx1"/>
                </a:solidFill>
                <a:effectLst/>
                <a:latin typeface="Arial" charset="-95"/>
              </a:rPr>
              <a:t>τους</a:t>
            </a:r>
            <a:r>
              <a:rPr kumimoji="0" lang="en-US" altLang="en-US" sz="2000" b="0" i="0" u="none" strike="noStrike" cap="none" normalizeH="0" baseline="0" dirty="0">
                <a:ln>
                  <a:noFill/>
                </a:ln>
                <a:solidFill>
                  <a:schemeClr val="tx1"/>
                </a:solidFill>
                <a:effectLst/>
                <a:latin typeface="Arial" charset="-95"/>
              </a:rPr>
              <a:t> </a:t>
            </a:r>
            <a:r>
              <a:rPr kumimoji="0" lang="el-GR" altLang="en-US" sz="2000" b="0" i="0" u="none" strike="noStrike" cap="none" normalizeH="0" baseline="0" dirty="0" smtClean="0">
                <a:ln>
                  <a:noFill/>
                </a:ln>
                <a:solidFill>
                  <a:schemeClr val="tx1"/>
                </a:solidFill>
                <a:effectLst/>
                <a:latin typeface="Arial" charset="-95"/>
              </a:rPr>
              <a:t>ή οποιοδήποτε άλλο δυσάρεστο συναίσθημα.</a:t>
            </a:r>
            <a:r>
              <a:rPr kumimoji="0" lang="en-US" altLang="en-US" sz="2000" b="0" i="0" u="none" strike="noStrike" cap="none" normalizeH="0" baseline="0" dirty="0" smtClean="0">
                <a:ln>
                  <a:noFill/>
                </a:ln>
                <a:solidFill>
                  <a:schemeClr val="tx1"/>
                </a:solidFill>
                <a:effectLst/>
                <a:latin typeface="Arial" charset="-95"/>
              </a:rPr>
              <a:t>  </a:t>
            </a:r>
            <a:endParaRPr kumimoji="0" lang="en-US" altLang="en-US" sz="2000" b="0" i="0" u="none" strike="noStrike" cap="none" normalizeH="0" baseline="0" dirty="0">
              <a:ln>
                <a:noFill/>
              </a:ln>
              <a:solidFill>
                <a:schemeClr val="tx1"/>
              </a:solidFill>
              <a:effectLst/>
              <a:latin typeface="Arial" charset="-95"/>
            </a:endParaRPr>
          </a:p>
        </p:txBody>
      </p:sp>
    </p:spTree>
    <p:extLst>
      <p:ext uri="{BB962C8B-B14F-4D97-AF65-F5344CB8AC3E}">
        <p14:creationId xmlns:p14="http://schemas.microsoft.com/office/powerpoint/2010/main" val="51854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846668"/>
          </a:xfrm>
        </p:spPr>
        <p:txBody>
          <a:bodyPr>
            <a:normAutofit fontScale="90000"/>
          </a:bodyPr>
          <a:lstStyle/>
          <a:p>
            <a:r>
              <a:rPr lang="el-GR" sz="3600" b="1" dirty="0"/>
              <a:t>Προάγοντας τη ψυχική ανθεκτικότητα των μαθητών </a:t>
            </a:r>
            <a:r>
              <a:rPr lang="el-GR" sz="3600" dirty="0" smtClean="0"/>
              <a:t/>
            </a:r>
            <a:br>
              <a:rPr lang="el-GR" sz="3600" dirty="0" smtClean="0"/>
            </a:br>
            <a:endParaRPr lang="en-US" sz="3600" dirty="0"/>
          </a:p>
        </p:txBody>
      </p:sp>
      <p:pic>
        <p:nvPicPr>
          <p:cNvPr id="14338" name="Picture 2" descr="ποτέλεσμα εικόνας για κάρτες συναισθημάτω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130" y="2906363"/>
            <a:ext cx="6096000" cy="32450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295401" y="2079717"/>
            <a:ext cx="7876307" cy="575730"/>
          </a:xfrm>
        </p:spPr>
        <p:txBody>
          <a:bodyPr>
            <a:noAutofit/>
          </a:bodyPr>
          <a:lstStyle/>
          <a:p>
            <a:pPr marL="0" indent="0">
              <a:buNone/>
            </a:pPr>
            <a:r>
              <a:rPr lang="el-GR" b="1" smtClean="0"/>
              <a:t>Καρτέλες </a:t>
            </a:r>
            <a:r>
              <a:rPr lang="el-GR" b="1"/>
              <a:t>α</a:t>
            </a:r>
            <a:r>
              <a:rPr lang="el-GR" b="1" smtClean="0"/>
              <a:t>ναγνώριση </a:t>
            </a:r>
            <a:r>
              <a:rPr lang="el-GR" b="1" dirty="0" smtClean="0"/>
              <a:t>συναισθημάτων </a:t>
            </a:r>
            <a:endParaRPr lang="en-US" b="1" dirty="0"/>
          </a:p>
        </p:txBody>
      </p:sp>
    </p:spTree>
    <p:extLst>
      <p:ext uri="{BB962C8B-B14F-4D97-AF65-F5344CB8AC3E}">
        <p14:creationId xmlns:p14="http://schemas.microsoft.com/office/powerpoint/2010/main" val="11212413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38296358"/>
              </p:ext>
            </p:extLst>
          </p:nvPr>
        </p:nvGraphicFramePr>
        <p:xfrm>
          <a:off x="1155700" y="1306286"/>
          <a:ext cx="9991271" cy="4898571"/>
        </p:xfrm>
        <a:graphic>
          <a:graphicData uri="http://schemas.openxmlformats.org/drawingml/2006/table">
            <a:tbl>
              <a:tblPr firstRow="1" bandRow="1">
                <a:tableStyleId>{EB344D84-9AFB-497E-A393-DC336BA19D2E}</a:tableStyleId>
              </a:tblPr>
              <a:tblGrid>
                <a:gridCol w="9991271"/>
              </a:tblGrid>
              <a:tr h="4898571">
                <a:tc>
                  <a:txBody>
                    <a:bodyPr/>
                    <a:lstStyle/>
                    <a:p>
                      <a:r>
                        <a:rPr lang="el-GR" sz="2800" b="1" i="0" u="none" strike="noStrike" kern="1200" baseline="0" dirty="0" smtClean="0">
                          <a:solidFill>
                            <a:schemeClr val="tx1"/>
                          </a:solidFill>
                          <a:latin typeface="+mn-lt"/>
                          <a:ea typeface="+mn-ea"/>
                          <a:cs typeface="+mn-cs"/>
                        </a:rPr>
                        <a:t>Θυμόμαστε</a:t>
                      </a:r>
                    </a:p>
                    <a:p>
                      <a:endParaRPr lang="el-GR" sz="1800" b="0" i="0" u="none" strike="noStrike" kern="1200" baseline="0" dirty="0" smtClean="0">
                        <a:solidFill>
                          <a:schemeClr val="lt1"/>
                        </a:solidFill>
                        <a:latin typeface="+mn-lt"/>
                        <a:ea typeface="+mn-ea"/>
                        <a:cs typeface="+mn-cs"/>
                      </a:endParaRPr>
                    </a:p>
                    <a:p>
                      <a:r>
                        <a:rPr lang="el-GR" sz="2000" b="0" i="0" u="none" strike="noStrike" kern="1200" baseline="0" dirty="0" smtClean="0">
                          <a:solidFill>
                            <a:schemeClr val="tx1"/>
                          </a:solidFill>
                          <a:latin typeface="+mn-lt"/>
                          <a:ea typeface="+mn-ea"/>
                          <a:cs typeface="+mn-cs"/>
                        </a:rPr>
                        <a:t>Το διάστημα που μέναμε σπίτι:</a:t>
                      </a:r>
                    </a:p>
                    <a:p>
                      <a:r>
                        <a:rPr lang="el-GR" sz="2000" b="0" i="0" u="none" strike="noStrike" kern="1200" baseline="0" dirty="0" smtClean="0">
                          <a:solidFill>
                            <a:schemeClr val="tx1"/>
                          </a:solidFill>
                          <a:latin typeface="+mn-lt"/>
                          <a:ea typeface="+mn-ea"/>
                          <a:cs typeface="+mn-cs"/>
                        </a:rPr>
                        <a:t>Οι στιγμές που ένιωσα όμορφα ή που απόλαυσα περισσότερο ήταν .....................</a:t>
                      </a:r>
                    </a:p>
                    <a:p>
                      <a:r>
                        <a:rPr lang="el-GR" sz="2000" b="0" i="0" u="none" strike="noStrike" kern="1200" baseline="0" dirty="0" smtClean="0">
                          <a:solidFill>
                            <a:schemeClr val="tx1"/>
                          </a:solidFill>
                          <a:latin typeface="+mn-lt"/>
                          <a:ea typeface="+mn-ea"/>
                          <a:cs typeface="+mn-cs"/>
                        </a:rPr>
                        <a:t>...........................................................................................................................</a:t>
                      </a:r>
                    </a:p>
                    <a:p>
                      <a:r>
                        <a:rPr lang="el-GR" sz="2000" b="0" i="0" u="none" strike="noStrike" kern="1200" baseline="0" dirty="0" smtClean="0">
                          <a:solidFill>
                            <a:schemeClr val="tx1"/>
                          </a:solidFill>
                          <a:latin typeface="+mn-lt"/>
                          <a:ea typeface="+mn-ea"/>
                          <a:cs typeface="+mn-cs"/>
                        </a:rPr>
                        <a:t>Αυτό που με δυσκόλεψε περισσότερο την περίοδο που μέναμε σπίτι ήταν ...........</a:t>
                      </a:r>
                    </a:p>
                    <a:p>
                      <a:r>
                        <a:rPr lang="el-GR" sz="2000" b="0" i="0" u="none" strike="noStrike" kern="1200" baseline="0" dirty="0" smtClean="0">
                          <a:solidFill>
                            <a:schemeClr val="tx1"/>
                          </a:solidFill>
                          <a:latin typeface="+mn-lt"/>
                          <a:ea typeface="+mn-ea"/>
                          <a:cs typeface="+mn-cs"/>
                        </a:rPr>
                        <a:t>...........................................................................................................................</a:t>
                      </a:r>
                    </a:p>
                    <a:p>
                      <a:r>
                        <a:rPr lang="el-GR" sz="2000" b="0" i="0" u="none" strike="noStrike" kern="1200" baseline="0" dirty="0" smtClean="0">
                          <a:solidFill>
                            <a:schemeClr val="tx1"/>
                          </a:solidFill>
                          <a:latin typeface="+mn-lt"/>
                          <a:ea typeface="+mn-ea"/>
                          <a:cs typeface="+mn-cs"/>
                        </a:rPr>
                        <a:t>...........................................................................................................................</a:t>
                      </a:r>
                    </a:p>
                    <a:p>
                      <a:r>
                        <a:rPr lang="el-GR" sz="2000" b="0" i="0" u="none" strike="noStrike" kern="1200" baseline="0" dirty="0" smtClean="0">
                          <a:solidFill>
                            <a:schemeClr val="tx1"/>
                          </a:solidFill>
                          <a:latin typeface="+mn-lt"/>
                          <a:ea typeface="+mn-ea"/>
                          <a:cs typeface="+mn-cs"/>
                        </a:rPr>
                        <a:t>Όταν αισθανόμουν...............................................................................................</a:t>
                      </a:r>
                    </a:p>
                    <a:p>
                      <a:r>
                        <a:rPr lang="el-GR" sz="2000" b="0" i="0" u="none" strike="noStrike" kern="1200" baseline="0" dirty="0" smtClean="0">
                          <a:solidFill>
                            <a:schemeClr val="tx1"/>
                          </a:solidFill>
                          <a:latin typeface="+mn-lt"/>
                          <a:ea typeface="+mn-ea"/>
                          <a:cs typeface="+mn-cs"/>
                        </a:rPr>
                        <a:t>Προσπαθούσα να .................................................................................................</a:t>
                      </a:r>
                    </a:p>
                    <a:p>
                      <a:r>
                        <a:rPr lang="el-GR" sz="2000" b="0" i="0" u="none" strike="noStrike" kern="1200" baseline="0" dirty="0" smtClean="0">
                          <a:solidFill>
                            <a:schemeClr val="tx1"/>
                          </a:solidFill>
                          <a:latin typeface="+mn-lt"/>
                          <a:ea typeface="+mn-ea"/>
                          <a:cs typeface="+mn-cs"/>
                        </a:rPr>
                        <a:t>Με βοηθούσε ο/η ................................................................................................</a:t>
                      </a:r>
                    </a:p>
                    <a:p>
                      <a:r>
                        <a:rPr lang="el-GR" sz="2000" b="0" i="0" u="none" strike="noStrike" kern="1200" baseline="0" dirty="0" smtClean="0">
                          <a:solidFill>
                            <a:schemeClr val="tx1"/>
                          </a:solidFill>
                          <a:latin typeface="+mn-lt"/>
                          <a:ea typeface="+mn-ea"/>
                          <a:cs typeface="+mn-cs"/>
                        </a:rPr>
                        <a:t>Με βοηθούσε να σκέφτομαι ότι ...........................................................................</a:t>
                      </a:r>
                    </a:p>
                    <a:p>
                      <a:r>
                        <a:rPr lang="el-GR" sz="2000" b="0" i="0" u="none" strike="noStrike" kern="1200" baseline="0" dirty="0" smtClean="0">
                          <a:solidFill>
                            <a:schemeClr val="tx1"/>
                          </a:solidFill>
                          <a:latin typeface="+mn-lt"/>
                          <a:ea typeface="+mn-ea"/>
                          <a:cs typeface="+mn-cs"/>
                        </a:rPr>
                        <a:t>Έμαθα για τον εαυτό μου ότι ..............................................................................</a:t>
                      </a:r>
                    </a:p>
                    <a:p>
                      <a:r>
                        <a:rPr lang="el-GR" sz="2000" b="0" i="0" u="none" strike="noStrike" kern="1200" baseline="0" dirty="0" smtClean="0">
                          <a:solidFill>
                            <a:schemeClr val="tx1"/>
                          </a:solidFill>
                          <a:latin typeface="+mn-lt"/>
                          <a:ea typeface="+mn-ea"/>
                          <a:cs typeface="+mn-cs"/>
                        </a:rPr>
                        <a:t>...........................................................................................................................</a:t>
                      </a:r>
                      <a:endParaRPr lang="en-US" sz="2000" dirty="0">
                        <a:solidFill>
                          <a:schemeClr val="tx1"/>
                        </a:solidFill>
                      </a:endParaRPr>
                    </a:p>
                  </a:txBody>
                  <a:tcPr/>
                </a:tc>
              </a:tr>
            </a:tbl>
          </a:graphicData>
        </a:graphic>
      </p:graphicFrame>
      <p:sp>
        <p:nvSpPr>
          <p:cNvPr id="5" name="Rectangle 4"/>
          <p:cNvSpPr/>
          <p:nvPr/>
        </p:nvSpPr>
        <p:spPr>
          <a:xfrm>
            <a:off x="7634855" y="6375122"/>
            <a:ext cx="4012765" cy="307777"/>
          </a:xfrm>
          <a:prstGeom prst="rect">
            <a:avLst/>
          </a:prstGeom>
        </p:spPr>
        <p:txBody>
          <a:bodyPr wrap="none">
            <a:spAutoFit/>
          </a:bodyPr>
          <a:lstStyle/>
          <a:p>
            <a:r>
              <a:rPr lang="el-GR" sz="1400" i="1" dirty="0">
                <a:solidFill>
                  <a:schemeClr val="bg2">
                    <a:lumMod val="50000"/>
                  </a:schemeClr>
                </a:solidFill>
                <a:latin typeface="Arial" charset="-95"/>
                <a:ea typeface="Arial" charset="-95"/>
                <a:cs typeface="Arial" charset="-95"/>
              </a:rPr>
              <a:t>Εργαστήριο Σχολικής Ψυχολογίας, ΕΚΠΑ (2020)</a:t>
            </a:r>
            <a:endParaRPr lang="en-US" sz="1400" i="1" dirty="0">
              <a:solidFill>
                <a:schemeClr val="bg2">
                  <a:lumMod val="50000"/>
                </a:schemeClr>
              </a:solidFill>
              <a:latin typeface="Arial" charset="-95"/>
              <a:ea typeface="Arial" charset="-95"/>
              <a:cs typeface="Arial" charset="-95"/>
            </a:endParaRPr>
          </a:p>
        </p:txBody>
      </p:sp>
    </p:spTree>
    <p:extLst>
      <p:ext uri="{BB962C8B-B14F-4D97-AF65-F5344CB8AC3E}">
        <p14:creationId xmlns:p14="http://schemas.microsoft.com/office/powerpoint/2010/main" val="9012119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Προάγοντας τη ψυχική ανθεκτικότητα των μαθητών </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5213404"/>
              </p:ext>
            </p:extLst>
          </p:nvPr>
        </p:nvGraphicFramePr>
        <p:xfrm>
          <a:off x="637309" y="2285998"/>
          <a:ext cx="8506691" cy="4165858"/>
        </p:xfrm>
        <a:graphic>
          <a:graphicData uri="http://schemas.openxmlformats.org/drawingml/2006/table">
            <a:tbl>
              <a:tblPr firstRow="1" bandRow="1">
                <a:tableStyleId>{10A1B5D5-9B99-4C35-A422-299274C87663}</a:tableStyleId>
              </a:tblPr>
              <a:tblGrid>
                <a:gridCol w="8506691"/>
              </a:tblGrid>
              <a:tr h="353497">
                <a:tc>
                  <a:txBody>
                    <a:bodyPr/>
                    <a:lstStyle/>
                    <a:p>
                      <a:r>
                        <a:rPr lang="el-GR" dirty="0" smtClean="0">
                          <a:latin typeface="Arial" charset="-95"/>
                          <a:ea typeface="Arial" charset="-95"/>
                          <a:cs typeface="Arial" charset="-95"/>
                        </a:rPr>
                        <a:t>Φυλλάδιο δελτίου καιρού </a:t>
                      </a:r>
                      <a:endParaRPr lang="en-US" dirty="0">
                        <a:latin typeface="Arial" charset="-95"/>
                        <a:ea typeface="Arial" charset="-95"/>
                        <a:cs typeface="Arial" charset="-95"/>
                      </a:endParaRPr>
                    </a:p>
                  </a:txBody>
                  <a:tcPr/>
                </a:tc>
              </a:tr>
              <a:tr h="3800098">
                <a:tc>
                  <a:txBody>
                    <a:bodyPr/>
                    <a:lstStyle/>
                    <a:p>
                      <a:endParaRPr lang="el-GR" dirty="0" smtClean="0">
                        <a:latin typeface="Arial" charset="-95"/>
                        <a:ea typeface="Arial" charset="-95"/>
                        <a:cs typeface="Arial" charset="-95"/>
                      </a:endParaRPr>
                    </a:p>
                    <a:p>
                      <a:r>
                        <a:rPr lang="el-GR" dirty="0" smtClean="0">
                          <a:latin typeface="Arial" charset="-95"/>
                          <a:ea typeface="Arial" charset="-95"/>
                          <a:cs typeface="Arial" charset="-95"/>
                        </a:rPr>
                        <a:t>Σε ποια κατάσταση ξέσπασε η καταιγίδα;.............................................................. ...............................................................................................................................</a:t>
                      </a:r>
                    </a:p>
                    <a:p>
                      <a:r>
                        <a:rPr lang="el-GR" dirty="0" smtClean="0">
                          <a:latin typeface="Arial" charset="-95"/>
                          <a:ea typeface="Arial" charset="-95"/>
                          <a:cs typeface="Arial" charset="-95"/>
                        </a:rPr>
                        <a:t>Πώς ένιωθα;..........................................................................................................</a:t>
                      </a:r>
                    </a:p>
                    <a:p>
                      <a:r>
                        <a:rPr lang="el-GR" dirty="0" smtClean="0">
                          <a:latin typeface="Arial" charset="-95"/>
                          <a:ea typeface="Arial" charset="-95"/>
                          <a:cs typeface="Arial" charset="-95"/>
                        </a:rPr>
                        <a:t>Πόσο έντονα το ένιωθα; (0-10)..............................................................................</a:t>
                      </a:r>
                    </a:p>
                    <a:p>
                      <a:r>
                        <a:rPr lang="el-GR" dirty="0" smtClean="0">
                          <a:latin typeface="Arial" charset="-95"/>
                          <a:ea typeface="Arial" charset="-95"/>
                          <a:cs typeface="Arial" charset="-95"/>
                        </a:rPr>
                        <a:t>Τι περνούσε από το µυαλό µου κατά τη διάρκεια της καταιγίδας;.......................... ...............................................................................................................................</a:t>
                      </a:r>
                    </a:p>
                    <a:p>
                      <a:r>
                        <a:rPr lang="el-GR" dirty="0" smtClean="0">
                          <a:latin typeface="Arial" charset="-95"/>
                          <a:ea typeface="Arial" charset="-95"/>
                          <a:cs typeface="Arial" charset="-95"/>
                        </a:rPr>
                        <a:t>Τι σε κάνει να πιστεύεις ότι αυτό ισχύει; </a:t>
                      </a:r>
                    </a:p>
                    <a:p>
                      <a:r>
                        <a:rPr lang="el-GR" dirty="0" smtClean="0">
                          <a:latin typeface="Arial" charset="-95"/>
                          <a:ea typeface="Arial" charset="-95"/>
                          <a:cs typeface="Arial" charset="-95"/>
                        </a:rPr>
                        <a:t>..............................................................................................................................</a:t>
                      </a:r>
                    </a:p>
                    <a:p>
                      <a:r>
                        <a:rPr lang="el-GR" dirty="0" smtClean="0">
                          <a:latin typeface="Arial" charset="-95"/>
                          <a:ea typeface="Arial" charset="-95"/>
                          <a:cs typeface="Arial" charset="-95"/>
                        </a:rPr>
                        <a:t>Τι σε κάνει να πιστεύεις ότι αυτό δεν ισχύει απόλυτα; Συµπέρασµα:........................................................................................................</a:t>
                      </a:r>
                    </a:p>
                    <a:p>
                      <a:r>
                        <a:rPr lang="el-GR" dirty="0" smtClean="0">
                          <a:latin typeface="Arial" charset="-95"/>
                          <a:ea typeface="Arial" charset="-95"/>
                          <a:cs typeface="Arial" charset="-95"/>
                        </a:rPr>
                        <a:t>Πώς νιώθω τώρα;.................................................................................................</a:t>
                      </a:r>
                      <a:endParaRPr lang="en-US" dirty="0">
                        <a:latin typeface="Arial" charset="-95"/>
                        <a:ea typeface="Arial" charset="-95"/>
                        <a:cs typeface="Arial" charset="-95"/>
                      </a:endParaRPr>
                    </a:p>
                  </a:txBody>
                  <a:tcPr/>
                </a:tc>
              </a:tr>
            </a:tbl>
          </a:graphicData>
        </a:graphic>
      </p:graphicFrame>
      <p:sp>
        <p:nvSpPr>
          <p:cNvPr id="5" name="Rectangle 4"/>
          <p:cNvSpPr/>
          <p:nvPr/>
        </p:nvSpPr>
        <p:spPr>
          <a:xfrm>
            <a:off x="9980613" y="6439593"/>
            <a:ext cx="2178802" cy="307777"/>
          </a:xfrm>
          <a:prstGeom prst="rect">
            <a:avLst/>
          </a:prstGeom>
        </p:spPr>
        <p:txBody>
          <a:bodyPr wrap="none">
            <a:spAutoFit/>
          </a:bodyPr>
          <a:lstStyle/>
          <a:p>
            <a:r>
              <a:rPr lang="el-GR" sz="1400" dirty="0"/>
              <a:t>(</a:t>
            </a:r>
            <a:r>
              <a:rPr lang="el-GR" sz="1400" dirty="0" err="1"/>
              <a:t>Friedberg</a:t>
            </a:r>
            <a:r>
              <a:rPr lang="el-GR" sz="1400" dirty="0"/>
              <a:t> </a:t>
            </a:r>
            <a:r>
              <a:rPr lang="el-GR" sz="1400" dirty="0" err="1"/>
              <a:t>et</a:t>
            </a:r>
            <a:r>
              <a:rPr lang="el-GR" sz="1400" dirty="0"/>
              <a:t> </a:t>
            </a:r>
            <a:r>
              <a:rPr lang="el-GR" sz="1400" dirty="0" err="1"/>
              <a:t>al</a:t>
            </a:r>
            <a:r>
              <a:rPr lang="el-GR" sz="1400" dirty="0"/>
              <a:t>., 2009)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1928" y="2541154"/>
            <a:ext cx="2133600" cy="3233651"/>
          </a:xfrm>
          <a:prstGeom prst="rect">
            <a:avLst/>
          </a:prstGeom>
        </p:spPr>
      </p:pic>
    </p:spTree>
    <p:extLst>
      <p:ext uri="{BB962C8B-B14F-4D97-AF65-F5344CB8AC3E}">
        <p14:creationId xmlns:p14="http://schemas.microsoft.com/office/powerpoint/2010/main" val="554841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7365" y="1775013"/>
            <a:ext cx="7100047" cy="4100326"/>
          </a:xfrm>
        </p:spPr>
      </p:pic>
    </p:spTree>
    <p:extLst>
      <p:ext uri="{BB962C8B-B14F-4D97-AF65-F5344CB8AC3E}">
        <p14:creationId xmlns:p14="http://schemas.microsoft.com/office/powerpoint/2010/main" val="456651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18" y="286603"/>
            <a:ext cx="10795462" cy="1450757"/>
          </a:xfrm>
        </p:spPr>
        <p:txBody>
          <a:bodyPr>
            <a:normAutofit/>
          </a:bodyPr>
          <a:lstStyle/>
          <a:p>
            <a:r>
              <a:rPr lang="el-GR" sz="3200" b="1" dirty="0"/>
              <a:t>Προάγοντας τη ψυχική ανθεκτικότητα των μαθητών</a:t>
            </a:r>
            <a:r>
              <a:rPr lang="el-GR" sz="2400" b="1" dirty="0"/>
              <a:t> </a:t>
            </a:r>
            <a:endParaRPr lang="en-US" sz="2400" dirty="0"/>
          </a:p>
        </p:txBody>
      </p:sp>
      <p:sp>
        <p:nvSpPr>
          <p:cNvPr id="3" name="Content Placeholder 2"/>
          <p:cNvSpPr>
            <a:spLocks noGrp="1"/>
          </p:cNvSpPr>
          <p:nvPr>
            <p:ph idx="1"/>
          </p:nvPr>
        </p:nvSpPr>
        <p:spPr>
          <a:xfrm>
            <a:off x="1388533" y="2565400"/>
            <a:ext cx="6397722" cy="3469640"/>
          </a:xfrm>
        </p:spPr>
        <p:txBody>
          <a:bodyPr/>
          <a:lstStyle/>
          <a:p>
            <a:r>
              <a:rPr lang="el-GR" sz="2000" b="1" dirty="0" smtClean="0">
                <a:latin typeface="Times New Roman" charset="-95"/>
                <a:ea typeface="Times New Roman" charset="-95"/>
                <a:cs typeface="Times New Roman" charset="-95"/>
              </a:rPr>
              <a:t>Μοιράζομαι τις φωτογραφίες από παραμονή στο σπίτι</a:t>
            </a:r>
          </a:p>
          <a:p>
            <a:pPr marL="0" indent="0">
              <a:buNone/>
            </a:pPr>
            <a:endParaRPr lang="el-GR" sz="2400" dirty="0">
              <a:latin typeface="Times New Roman" charset="-95"/>
              <a:ea typeface="Times New Roman" charset="-95"/>
              <a:cs typeface="Times New Roman" charset="-95"/>
            </a:endParaRPr>
          </a:p>
          <a:p>
            <a:pPr marL="0" indent="0">
              <a:buNone/>
            </a:pPr>
            <a:r>
              <a:rPr lang="el-GR" sz="2000" dirty="0" smtClean="0">
                <a:latin typeface="Times New Roman" charset="-95"/>
                <a:ea typeface="Times New Roman" charset="-95"/>
                <a:cs typeface="Times New Roman" charset="-95"/>
              </a:rPr>
              <a:t>Ζητάμε από τους μαθητές να φέρουν μαζί (ή με τη βοήθεια των γονέων) μία φωτογραφία κατά την παραμονή στο σπίτι  (π.χ. </a:t>
            </a:r>
            <a:r>
              <a:rPr lang="en-US" sz="2000" dirty="0" smtClean="0">
                <a:latin typeface="Times New Roman" charset="-95"/>
                <a:ea typeface="Times New Roman" charset="-95"/>
                <a:cs typeface="Times New Roman" charset="-95"/>
              </a:rPr>
              <a:t>a</a:t>
            </a:r>
            <a:r>
              <a:rPr lang="el-GR" sz="2000" dirty="0" err="1" smtClean="0">
                <a:latin typeface="Times New Roman" charset="-95"/>
                <a:ea typeface="Times New Roman" charset="-95"/>
                <a:cs typeface="Times New Roman" charset="-95"/>
              </a:rPr>
              <a:t>γαπημένη</a:t>
            </a:r>
            <a:r>
              <a:rPr lang="el-GR" sz="2000" dirty="0" smtClean="0">
                <a:latin typeface="Times New Roman" charset="-95"/>
                <a:ea typeface="Times New Roman" charset="-95"/>
                <a:cs typeface="Times New Roman" charset="-95"/>
              </a:rPr>
              <a:t> γωνία, βιβλίο. συγγενή, γεύμα, παιγνίδι)  </a:t>
            </a:r>
            <a:endParaRPr lang="en-US" sz="2000" dirty="0">
              <a:latin typeface="Times New Roman" charset="-95"/>
              <a:ea typeface="Times New Roman" charset="-95"/>
              <a:cs typeface="Times New Roman" charset="-95"/>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255" y="2272144"/>
            <a:ext cx="3948544" cy="3976255"/>
          </a:xfrm>
          <a:prstGeom prst="rect">
            <a:avLst/>
          </a:prstGeom>
        </p:spPr>
      </p:pic>
    </p:spTree>
    <p:extLst>
      <p:ext uri="{BB962C8B-B14F-4D97-AF65-F5344CB8AC3E}">
        <p14:creationId xmlns:p14="http://schemas.microsoft.com/office/powerpoint/2010/main" val="861543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a:t>Προάγοντας τη ψυχική ανθεκτικότητα των μαθητών </a:t>
            </a:r>
            <a:endParaRPr lang="en-US" sz="27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713886"/>
              </p:ext>
            </p:extLst>
          </p:nvPr>
        </p:nvGraphicFramePr>
        <p:xfrm>
          <a:off x="1066799" y="2946400"/>
          <a:ext cx="9231443" cy="3066474"/>
        </p:xfrm>
        <a:graphic>
          <a:graphicData uri="http://schemas.openxmlformats.org/drawingml/2006/table">
            <a:tbl>
              <a:tblPr firstRow="1" bandRow="1">
                <a:tableStyleId>{22838BEF-8BB2-4498-84A7-C5851F593DF1}</a:tableStyleId>
              </a:tblPr>
              <a:tblGrid>
                <a:gridCol w="9231443"/>
              </a:tblGrid>
              <a:tr h="3066474">
                <a:tc>
                  <a:txBody>
                    <a:bodyPr/>
                    <a:lstStyle/>
                    <a:p>
                      <a:pPr marL="0" indent="0" algn="ctr">
                        <a:buFontTx/>
                        <a:buNone/>
                      </a:pPr>
                      <a:r>
                        <a:rPr lang="el-GR" sz="2000" b="1" i="0" u="none" strike="noStrike" kern="1200" baseline="0" dirty="0" smtClean="0">
                          <a:solidFill>
                            <a:schemeClr val="accent4">
                              <a:lumMod val="75000"/>
                            </a:schemeClr>
                          </a:solidFill>
                          <a:latin typeface="+mn-lt"/>
                          <a:ea typeface="+mn-ea"/>
                          <a:cs typeface="+mn-cs"/>
                        </a:rPr>
                        <a:t>Αναγνώριση των προσωπικών δυνάμεων </a:t>
                      </a:r>
                    </a:p>
                    <a:p>
                      <a:pPr algn="ctr"/>
                      <a:r>
                        <a:rPr lang="el-GR" sz="2000" b="0" i="0" u="none" strike="noStrike" kern="1200" baseline="0" dirty="0" smtClean="0">
                          <a:solidFill>
                            <a:schemeClr val="dk1"/>
                          </a:solidFill>
                          <a:latin typeface="+mn-lt"/>
                          <a:ea typeface="+mn-ea"/>
                          <a:cs typeface="+mn-cs"/>
                        </a:rPr>
                        <a:t>και χαρακτηριστικών που βοήθησαν να  ξεπεράσουν κάποια δυσκολία</a:t>
                      </a:r>
                    </a:p>
                    <a:p>
                      <a:endParaRPr lang="el-GR" sz="2000" b="0" i="0" u="none" strike="noStrike" kern="1200" baseline="0" dirty="0" smtClean="0">
                        <a:solidFill>
                          <a:schemeClr val="dk1"/>
                        </a:solidFill>
                        <a:latin typeface="+mn-lt"/>
                        <a:ea typeface="+mn-ea"/>
                        <a:cs typeface="+mn-cs"/>
                      </a:endParaRPr>
                    </a:p>
                    <a:p>
                      <a:pPr marL="0" indent="0">
                        <a:buFont typeface="Arial" charset="-95"/>
                        <a:buNone/>
                      </a:pPr>
                      <a:endParaRPr lang="el-GR" sz="2000" b="0" i="0" u="sng" strike="noStrike" kern="1200" baseline="0" dirty="0" smtClean="0">
                        <a:solidFill>
                          <a:schemeClr val="dk1"/>
                        </a:solidFill>
                        <a:latin typeface="+mn-lt"/>
                        <a:ea typeface="+mn-ea"/>
                        <a:cs typeface="+mn-cs"/>
                      </a:endParaRPr>
                    </a:p>
                    <a:p>
                      <a:pPr marL="0" indent="0">
                        <a:buFont typeface="Arial" charset="-95"/>
                        <a:buNone/>
                      </a:pPr>
                      <a:endParaRPr lang="el-GR" sz="2000" b="0" i="0" u="sng" strike="noStrike" kern="1200" baseline="0" dirty="0" smtClean="0">
                        <a:solidFill>
                          <a:schemeClr val="dk1"/>
                        </a:solidFill>
                        <a:latin typeface="+mn-lt"/>
                        <a:ea typeface="+mn-ea"/>
                        <a:cs typeface="+mn-cs"/>
                      </a:endParaRPr>
                    </a:p>
                    <a:p>
                      <a:pPr marL="0" indent="0">
                        <a:buFont typeface="Arial" charset="-95"/>
                        <a:buNone/>
                      </a:pPr>
                      <a:endParaRPr lang="el-GR" sz="2000" b="0" i="0" u="sng" strike="noStrike" kern="1200" baseline="0" dirty="0" smtClean="0">
                        <a:solidFill>
                          <a:schemeClr val="dk1"/>
                        </a:solidFill>
                        <a:latin typeface="+mn-lt"/>
                        <a:ea typeface="+mn-ea"/>
                        <a:cs typeface="+mn-cs"/>
                      </a:endParaRPr>
                    </a:p>
                    <a:p>
                      <a:pPr marL="0" indent="0">
                        <a:buFont typeface="Arial" charset="-95"/>
                        <a:buNone/>
                      </a:pPr>
                      <a:endParaRPr lang="el-GR" sz="2000" b="0" i="0" u="sng" strike="noStrike" kern="1200" baseline="0" dirty="0" smtClean="0">
                        <a:solidFill>
                          <a:schemeClr val="dk1"/>
                        </a:solidFill>
                        <a:latin typeface="+mn-lt"/>
                        <a:ea typeface="+mn-ea"/>
                        <a:cs typeface="+mn-cs"/>
                      </a:endParaRPr>
                    </a:p>
                    <a:p>
                      <a:pPr marL="0" indent="0" algn="ctr">
                        <a:buFont typeface="Arial" charset="-95"/>
                        <a:buNone/>
                      </a:pPr>
                      <a:r>
                        <a:rPr lang="el-GR" sz="2000" b="1" i="0" u="none" strike="noStrike" kern="1200" baseline="0" dirty="0" smtClean="0">
                          <a:solidFill>
                            <a:schemeClr val="accent4">
                              <a:lumMod val="75000"/>
                            </a:schemeClr>
                          </a:solidFill>
                          <a:latin typeface="+mn-lt"/>
                          <a:ea typeface="+mn-ea"/>
                          <a:cs typeface="+mn-cs"/>
                        </a:rPr>
                        <a:t>Σύνδεση με προηγούμενες εμπειρίες επιτυχίας </a:t>
                      </a:r>
                      <a:r>
                        <a:rPr lang="el-GR" sz="2000" b="0" i="0" u="none" strike="noStrike" kern="1200" baseline="0" dirty="0" smtClean="0">
                          <a:solidFill>
                            <a:schemeClr val="dk1"/>
                          </a:solidFill>
                          <a:latin typeface="+mn-lt"/>
                          <a:ea typeface="+mn-ea"/>
                          <a:cs typeface="+mn-cs"/>
                        </a:rPr>
                        <a:t>και η υπέρβαση δυσκολιών συμβάλλει στην ανάκαμψη συντομότερα και αποτελεσματικά.</a:t>
                      </a:r>
                      <a:endParaRPr lang="en-US" sz="2000" dirty="0"/>
                    </a:p>
                  </a:txBody>
                  <a:tcPr/>
                </a:tc>
              </a:tr>
            </a:tbl>
          </a:graphicData>
        </a:graphic>
      </p:graphicFrame>
      <p:sp>
        <p:nvSpPr>
          <p:cNvPr id="3" name="Down Arrow 2"/>
          <p:cNvSpPr/>
          <p:nvPr/>
        </p:nvSpPr>
        <p:spPr>
          <a:xfrm>
            <a:off x="5456420" y="4167266"/>
            <a:ext cx="494675" cy="5246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0823" y="2344775"/>
            <a:ext cx="5750292" cy="461665"/>
          </a:xfrm>
          <a:prstGeom prst="rect">
            <a:avLst/>
          </a:prstGeom>
        </p:spPr>
        <p:txBody>
          <a:bodyPr wrap="none">
            <a:spAutoFit/>
          </a:bodyPr>
          <a:lstStyle/>
          <a:p>
            <a:pPr algn="ctr" defTabSz="457200">
              <a:defRPr/>
            </a:pPr>
            <a:r>
              <a:rPr lang="el-GR" sz="2400" b="1" dirty="0"/>
              <a:t>8). Αυτοπεποίθηση/Αναγνώριση ικανοτήτων  </a:t>
            </a:r>
            <a:endParaRPr lang="en-US" sz="2000" dirty="0"/>
          </a:p>
        </p:txBody>
      </p:sp>
    </p:spTree>
    <p:extLst>
      <p:ext uri="{BB962C8B-B14F-4D97-AF65-F5344CB8AC3E}">
        <p14:creationId xmlns:p14="http://schemas.microsoft.com/office/powerpoint/2010/main" val="17955191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200" b="1" dirty="0"/>
              <a:t>Ψυχική ανθεκτικότητα στη τάξη</a:t>
            </a:r>
            <a:br>
              <a:rPr lang="el-GR" sz="3200" b="1" dirty="0"/>
            </a:br>
            <a:r>
              <a:rPr lang="el-GR" sz="3200" b="1" dirty="0"/>
              <a:t/>
            </a:r>
            <a:br>
              <a:rPr lang="el-GR" sz="3200" b="1" dirty="0"/>
            </a:br>
            <a:endParaRPr lang="en-US" sz="2800" dirty="0"/>
          </a:p>
        </p:txBody>
      </p:sp>
      <p:sp>
        <p:nvSpPr>
          <p:cNvPr id="3" name="Content Placeholder 2"/>
          <p:cNvSpPr>
            <a:spLocks noGrp="1"/>
          </p:cNvSpPr>
          <p:nvPr>
            <p:ph idx="1"/>
          </p:nvPr>
        </p:nvSpPr>
        <p:spPr/>
        <p:txBody>
          <a:bodyPr>
            <a:normAutofit/>
          </a:bodyPr>
          <a:lstStyle/>
          <a:p>
            <a:pPr marL="0" indent="0">
              <a:buNone/>
            </a:pPr>
            <a:r>
              <a:rPr lang="el-GR" b="1" dirty="0" smtClean="0">
                <a:solidFill>
                  <a:schemeClr val="tx1"/>
                </a:solidFill>
              </a:rPr>
              <a:t>9) Υπευθυνότητα/Ενεργός </a:t>
            </a:r>
            <a:r>
              <a:rPr lang="el-GR" b="1" dirty="0">
                <a:solidFill>
                  <a:schemeClr val="tx1"/>
                </a:solidFill>
              </a:rPr>
              <a:t>Συμμετοχή </a:t>
            </a:r>
            <a:endParaRPr lang="en-US" b="1" dirty="0">
              <a:solidFill>
                <a:schemeClr val="tx1"/>
              </a:solidFill>
            </a:endParaRPr>
          </a:p>
          <a:p>
            <a:r>
              <a:rPr lang="el-GR" sz="2400" dirty="0" smtClean="0"/>
              <a:t>Επανελέγχουμε </a:t>
            </a:r>
            <a:r>
              <a:rPr lang="el-GR" sz="2400" dirty="0"/>
              <a:t>τις δυνατότητες και τις ευκαιρίες που έχουμε </a:t>
            </a:r>
            <a:r>
              <a:rPr lang="el-GR" sz="2400" dirty="0" smtClean="0"/>
              <a:t>στο σχολείο </a:t>
            </a:r>
            <a:r>
              <a:rPr lang="el-GR" sz="2400" dirty="0"/>
              <a:t>για ανάληψη πρωτοβουλιών. </a:t>
            </a:r>
            <a:endParaRPr lang="el-GR" sz="2400" dirty="0" smtClean="0"/>
          </a:p>
          <a:p>
            <a:r>
              <a:rPr lang="el-GR" sz="2400" i="1" dirty="0" smtClean="0"/>
              <a:t>Ανάληψη ευθυνών</a:t>
            </a:r>
            <a:r>
              <a:rPr lang="el-GR" sz="2400" dirty="0" smtClean="0"/>
              <a:t>: βοηθάει στην απόκτηση αίσθησης </a:t>
            </a:r>
            <a:r>
              <a:rPr lang="el-GR" sz="2400" dirty="0"/>
              <a:t>ελέγχου στα </a:t>
            </a:r>
            <a:r>
              <a:rPr lang="el-GR" sz="2400" dirty="0" smtClean="0"/>
              <a:t>πράγματα και </a:t>
            </a:r>
            <a:r>
              <a:rPr lang="el-GR" sz="2400" dirty="0"/>
              <a:t>να </a:t>
            </a:r>
            <a:r>
              <a:rPr lang="el-GR" sz="2400" dirty="0" smtClean="0"/>
              <a:t>διατήρηση της ηρεμίας. </a:t>
            </a:r>
            <a:endParaRPr lang="en-US" sz="2400" dirty="0"/>
          </a:p>
        </p:txBody>
      </p:sp>
    </p:spTree>
    <p:extLst>
      <p:ext uri="{BB962C8B-B14F-4D97-AF65-F5344CB8AC3E}">
        <p14:creationId xmlns:p14="http://schemas.microsoft.com/office/powerpoint/2010/main" val="1315209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930082"/>
          </a:xfrm>
        </p:spPr>
        <p:txBody>
          <a:bodyPr>
            <a:normAutofit fontScale="90000"/>
          </a:bodyPr>
          <a:lstStyle/>
          <a:p>
            <a:r>
              <a:rPr lang="el-GR" b="1" dirty="0">
                <a:solidFill>
                  <a:schemeClr val="accent6"/>
                </a:solidFill>
              </a:rPr>
              <a:t/>
            </a:r>
            <a:br>
              <a:rPr lang="el-GR" b="1" dirty="0">
                <a:solidFill>
                  <a:schemeClr val="accent6"/>
                </a:solidFill>
              </a:rPr>
            </a:br>
            <a:endParaRPr lang="en-US" dirty="0"/>
          </a:p>
        </p:txBody>
      </p:sp>
      <p:sp>
        <p:nvSpPr>
          <p:cNvPr id="3" name="Content Placeholder 2"/>
          <p:cNvSpPr>
            <a:spLocks noGrp="1"/>
          </p:cNvSpPr>
          <p:nvPr>
            <p:ph idx="1"/>
          </p:nvPr>
        </p:nvSpPr>
        <p:spPr>
          <a:xfrm>
            <a:off x="1154954" y="2937933"/>
            <a:ext cx="6431179" cy="2802467"/>
          </a:xfrm>
        </p:spPr>
        <p:txBody>
          <a:bodyPr>
            <a:normAutofit/>
          </a:bodyPr>
          <a:lstStyle/>
          <a:p>
            <a:pPr marL="0" indent="0">
              <a:buNone/>
            </a:pPr>
            <a:r>
              <a:rPr lang="el-GR" b="1" dirty="0" smtClean="0">
                <a:solidFill>
                  <a:schemeClr val="tx1"/>
                </a:solidFill>
              </a:rPr>
              <a:t>10) Υπενθύμιση των αξιών της τάξης</a:t>
            </a:r>
          </a:p>
          <a:p>
            <a:r>
              <a:rPr lang="el-GR" dirty="0" smtClean="0">
                <a:solidFill>
                  <a:schemeClr val="tx1"/>
                </a:solidFill>
              </a:rPr>
              <a:t>Δίνουμε </a:t>
            </a:r>
            <a:r>
              <a:rPr lang="el-GR" dirty="0">
                <a:solidFill>
                  <a:schemeClr val="tx1"/>
                </a:solidFill>
              </a:rPr>
              <a:t>το μήνυμα ότι η τάξη μπορεί να είναι μια ομάδα, όπου υπάρχει “</a:t>
            </a:r>
            <a:r>
              <a:rPr lang="el-GR" dirty="0" err="1" smtClean="0">
                <a:solidFill>
                  <a:schemeClr val="tx1"/>
                </a:solidFill>
              </a:rPr>
              <a:t>Νοιάξιμο</a:t>
            </a:r>
            <a:r>
              <a:rPr lang="el-GR" dirty="0" smtClean="0">
                <a:solidFill>
                  <a:schemeClr val="tx1"/>
                </a:solidFill>
              </a:rPr>
              <a:t>”, Αλληλοϋποστήριξη </a:t>
            </a:r>
            <a:r>
              <a:rPr lang="el-GR" dirty="0">
                <a:solidFill>
                  <a:schemeClr val="tx1"/>
                </a:solidFill>
              </a:rPr>
              <a:t>και </a:t>
            </a:r>
            <a:r>
              <a:rPr lang="el-GR" dirty="0" smtClean="0">
                <a:solidFill>
                  <a:schemeClr val="tx1"/>
                </a:solidFill>
              </a:rPr>
              <a:t>φροντίδα </a:t>
            </a:r>
            <a:r>
              <a:rPr lang="el-GR" dirty="0">
                <a:solidFill>
                  <a:schemeClr val="tx1"/>
                </a:solidFill>
              </a:rPr>
              <a:t>σε δύσκολες </a:t>
            </a:r>
            <a:r>
              <a:rPr lang="el-GR" dirty="0" smtClean="0">
                <a:solidFill>
                  <a:schemeClr val="tx1"/>
                </a:solidFill>
              </a:rPr>
              <a:t>περιόδους ζωής.</a:t>
            </a:r>
            <a:endParaRPr lang="el-GR"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7879" y="2434167"/>
            <a:ext cx="2998787" cy="3810000"/>
          </a:xfrm>
          <a:prstGeom prst="rect">
            <a:avLst/>
          </a:prstGeom>
        </p:spPr>
      </p:pic>
      <p:sp>
        <p:nvSpPr>
          <p:cNvPr id="6" name="Rectangle 5"/>
          <p:cNvSpPr/>
          <p:nvPr/>
        </p:nvSpPr>
        <p:spPr>
          <a:xfrm>
            <a:off x="1642030" y="1115544"/>
            <a:ext cx="9738563" cy="646331"/>
          </a:xfrm>
          <a:prstGeom prst="rect">
            <a:avLst/>
          </a:prstGeom>
        </p:spPr>
        <p:txBody>
          <a:bodyPr wrap="none">
            <a:spAutoFit/>
          </a:bodyPr>
          <a:lstStyle/>
          <a:p>
            <a:r>
              <a:rPr lang="el-GR" sz="3600" b="1" dirty="0"/>
              <a:t>Προάγοντας τη ψυχική ανθεκτικότητα των μαθητών </a:t>
            </a:r>
            <a:endParaRPr lang="en-US" sz="3600" dirty="0"/>
          </a:p>
        </p:txBody>
      </p:sp>
    </p:spTree>
    <p:extLst>
      <p:ext uri="{BB962C8B-B14F-4D97-AF65-F5344CB8AC3E}">
        <p14:creationId xmlns:p14="http://schemas.microsoft.com/office/powerpoint/2010/main" val="19790157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5" y="973669"/>
            <a:ext cx="7913256" cy="876902"/>
          </a:xfrm>
        </p:spPr>
        <p:txBody>
          <a:bodyPr>
            <a:normAutofit fontScale="90000"/>
          </a:bodyPr>
          <a:lstStyle/>
          <a:p>
            <a:r>
              <a:rPr lang="el-GR" b="1" dirty="0"/>
              <a:t>Ψυχική ανθεκτικότητα στη τάξη</a:t>
            </a:r>
            <a:br>
              <a:rPr lang="el-GR" b="1" dirty="0"/>
            </a:br>
            <a:endParaRPr lang="en-US" dirty="0"/>
          </a:p>
        </p:txBody>
      </p:sp>
      <p:sp>
        <p:nvSpPr>
          <p:cNvPr id="3" name="Content Placeholder 2"/>
          <p:cNvSpPr>
            <a:spLocks noGrp="1"/>
          </p:cNvSpPr>
          <p:nvPr>
            <p:ph idx="1"/>
          </p:nvPr>
        </p:nvSpPr>
        <p:spPr>
          <a:xfrm>
            <a:off x="1295401" y="2556931"/>
            <a:ext cx="9601196" cy="3816159"/>
          </a:xfrm>
        </p:spPr>
        <p:txBody>
          <a:bodyPr>
            <a:normAutofit/>
          </a:bodyPr>
          <a:lstStyle/>
          <a:p>
            <a:pPr marL="0" indent="0">
              <a:buNone/>
            </a:pPr>
            <a:r>
              <a:rPr lang="el-GR" b="1" dirty="0" smtClean="0"/>
              <a:t>11) Ιεράρχηση </a:t>
            </a:r>
            <a:r>
              <a:rPr lang="el-GR" sz="2400" b="1" dirty="0" smtClean="0"/>
              <a:t>Στόχων</a:t>
            </a:r>
          </a:p>
          <a:p>
            <a:r>
              <a:rPr lang="el-GR" sz="2400" dirty="0" smtClean="0"/>
              <a:t>Συζητάμε </a:t>
            </a:r>
            <a:r>
              <a:rPr lang="el-GR" sz="2400" dirty="0"/>
              <a:t>με τα παιδιά σχετικά με το τι είναι σημαντικό για εκείνα </a:t>
            </a:r>
            <a:r>
              <a:rPr lang="el-GR" sz="2400" dirty="0" smtClean="0"/>
              <a:t>στην παρούσα </a:t>
            </a:r>
            <a:r>
              <a:rPr lang="el-GR" sz="2400" dirty="0"/>
              <a:t>φάση και ποιες είναι οι προτεραιότητές τους για το </a:t>
            </a:r>
            <a:r>
              <a:rPr lang="el-GR" sz="2400" dirty="0" smtClean="0"/>
              <a:t>επόμενο διάστημα</a:t>
            </a:r>
            <a:r>
              <a:rPr lang="el-GR" sz="2400" dirty="0"/>
              <a:t>. </a:t>
            </a:r>
            <a:endParaRPr lang="el-GR" sz="2400" dirty="0" smtClean="0"/>
          </a:p>
          <a:p>
            <a:r>
              <a:rPr lang="el-GR" sz="2400" dirty="0" smtClean="0"/>
              <a:t>Εντάσσουμε </a:t>
            </a:r>
            <a:r>
              <a:rPr lang="el-GR" sz="2400" dirty="0"/>
              <a:t>στη συζήτηση θέματα όπως οι κανόνες </a:t>
            </a:r>
            <a:r>
              <a:rPr lang="el-GR" sz="2400" dirty="0" smtClean="0"/>
              <a:t>υγιεινής, συμπεριφορά</a:t>
            </a:r>
            <a:r>
              <a:rPr lang="el-GR" sz="2400" dirty="0"/>
              <a:t>, συνεργασία, ομαδικότητα, φιλία και άλλες αξίες</a:t>
            </a:r>
            <a:r>
              <a:rPr lang="el-GR" sz="2400" dirty="0" smtClean="0"/>
              <a:t>.</a:t>
            </a:r>
          </a:p>
          <a:p>
            <a:r>
              <a:rPr lang="el-GR" sz="2400" dirty="0"/>
              <a:t>Μπορούμε να συζητήσουμε παράλληλα τι είναι σημαντικό για την </a:t>
            </a:r>
            <a:r>
              <a:rPr lang="el-GR" sz="2400" dirty="0" smtClean="0"/>
              <a:t>τάξη τους </a:t>
            </a:r>
            <a:r>
              <a:rPr lang="el-GR" sz="2400" dirty="0"/>
              <a:t>και ποιες οι προτεραιότητές μας ως </a:t>
            </a:r>
            <a:r>
              <a:rPr lang="el-GR" sz="2400" dirty="0" smtClean="0"/>
              <a:t>ομάδα </a:t>
            </a:r>
            <a:r>
              <a:rPr lang="el-GR" sz="2400" dirty="0"/>
              <a:t>αυτή την περίοδο</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400" y="554182"/>
            <a:ext cx="3114964" cy="1951870"/>
          </a:xfrm>
          <a:prstGeom prst="rect">
            <a:avLst/>
          </a:prstGeom>
        </p:spPr>
      </p:pic>
    </p:spTree>
    <p:extLst>
      <p:ext uri="{BB962C8B-B14F-4D97-AF65-F5344CB8AC3E}">
        <p14:creationId xmlns:p14="http://schemas.microsoft.com/office/powerpoint/2010/main" val="660343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662545"/>
            <a:ext cx="9601196" cy="623454"/>
          </a:xfrm>
        </p:spPr>
        <p:txBody>
          <a:bodyPr>
            <a:noAutofit/>
          </a:bodyPr>
          <a:lstStyle/>
          <a:p>
            <a:pPr algn="l"/>
            <a:r>
              <a:rPr lang="el-GR" sz="2400" b="1" dirty="0" smtClean="0"/>
              <a:t>12) Διαχείριση αρνητικών σκέψεων </a:t>
            </a:r>
            <a:endParaRPr lang="en-US" sz="2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308" y="2549236"/>
            <a:ext cx="5616927" cy="385156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328" y="2549236"/>
            <a:ext cx="4378035" cy="3851564"/>
          </a:xfrm>
          <a:prstGeom prst="rect">
            <a:avLst/>
          </a:prstGeom>
        </p:spPr>
      </p:pic>
      <p:sp>
        <p:nvSpPr>
          <p:cNvPr id="6" name="Rectangle 5"/>
          <p:cNvSpPr/>
          <p:nvPr/>
        </p:nvSpPr>
        <p:spPr>
          <a:xfrm>
            <a:off x="1384954" y="752977"/>
            <a:ext cx="9738563" cy="646331"/>
          </a:xfrm>
          <a:prstGeom prst="rect">
            <a:avLst/>
          </a:prstGeom>
        </p:spPr>
        <p:txBody>
          <a:bodyPr wrap="none">
            <a:spAutoFit/>
          </a:bodyPr>
          <a:lstStyle/>
          <a:p>
            <a:r>
              <a:rPr lang="el-GR" sz="3600" b="1" dirty="0"/>
              <a:t>Προάγοντας τη ψυχική ανθεκτικότητα των μαθητών </a:t>
            </a:r>
            <a:endParaRPr lang="en-US" sz="3600" dirty="0"/>
          </a:p>
        </p:txBody>
      </p:sp>
    </p:spTree>
    <p:extLst>
      <p:ext uri="{BB962C8B-B14F-4D97-AF65-F5344CB8AC3E}">
        <p14:creationId xmlns:p14="http://schemas.microsoft.com/office/powerpoint/2010/main" val="108318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smtClean="0"/>
              <a:t>Προάγοντας τη ψυχική ανθεκτικότητα των μαθητών</a:t>
            </a:r>
            <a:endParaRPr lang="en-US" sz="3200" b="1" dirty="0"/>
          </a:p>
        </p:txBody>
      </p:sp>
      <p:sp>
        <p:nvSpPr>
          <p:cNvPr id="3" name="Content Placeholder 2"/>
          <p:cNvSpPr>
            <a:spLocks noGrp="1"/>
          </p:cNvSpPr>
          <p:nvPr>
            <p:ph idx="1"/>
          </p:nvPr>
        </p:nvSpPr>
        <p:spPr/>
        <p:txBody>
          <a:bodyPr>
            <a:noAutofit/>
          </a:bodyPr>
          <a:lstStyle/>
          <a:p>
            <a:pPr marL="0" indent="0">
              <a:buNone/>
            </a:pPr>
            <a:r>
              <a:rPr lang="el-GR" b="1" dirty="0" smtClean="0"/>
              <a:t>13) Αισιοδοξία </a:t>
            </a:r>
          </a:p>
          <a:p>
            <a:pPr marL="0" indent="0">
              <a:buNone/>
            </a:pPr>
            <a:r>
              <a:rPr lang="el-GR" sz="2000" dirty="0" smtClean="0"/>
              <a:t>«Οι σκέψεις </a:t>
            </a:r>
            <a:r>
              <a:rPr lang="el-GR" sz="2000" dirty="0"/>
              <a:t>μας παράγουν χημικές ουσίες. Αν οι σκέψεις μας είναι θετικές, τότε παράγουν χημικές ουσίες που μας κάνουν να αισθανόμαστε καλά. Οι αρνητικές σκέψεις -όπως αυτές που απορρέουν από φόβο- παράγουν κι αυτές χημικές ουσίες, οι οποίες μας κάνουν να νιώθουμε ανάλογα με το πώς σκεφτόμαστε»</a:t>
            </a:r>
            <a:endParaRPr lang="el-GR" sz="2000"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4807859"/>
            <a:ext cx="4615543" cy="1068009"/>
          </a:xfrm>
          <a:prstGeom prst="rect">
            <a:avLst/>
          </a:prstGeom>
        </p:spPr>
      </p:pic>
    </p:spTree>
    <p:extLst>
      <p:ext uri="{BB962C8B-B14F-4D97-AF65-F5344CB8AC3E}">
        <p14:creationId xmlns:p14="http://schemas.microsoft.com/office/powerpoint/2010/main" val="16486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l-GR" sz="3200" b="1" dirty="0"/>
              <a:t>Προάγοντας τη ψυχική ανθεκτικότητα των μαθητών</a:t>
            </a:r>
            <a:endParaRPr lang="en-US" sz="3200" dirty="0"/>
          </a:p>
        </p:txBody>
      </p:sp>
      <p:sp>
        <p:nvSpPr>
          <p:cNvPr id="3" name="Content Placeholder 2"/>
          <p:cNvSpPr>
            <a:spLocks noGrp="1"/>
          </p:cNvSpPr>
          <p:nvPr>
            <p:ph idx="1"/>
          </p:nvPr>
        </p:nvSpPr>
        <p:spPr>
          <a:xfrm>
            <a:off x="1295401" y="2556932"/>
            <a:ext cx="5216911" cy="3318936"/>
          </a:xfrm>
        </p:spPr>
        <p:txBody>
          <a:bodyPr>
            <a:normAutofit lnSpcReduction="10000"/>
          </a:bodyPr>
          <a:lstStyle/>
          <a:p>
            <a:pPr marL="0" indent="0">
              <a:buNone/>
            </a:pPr>
            <a:r>
              <a:rPr lang="el-GR" b="1" dirty="0" smtClean="0"/>
              <a:t>1</a:t>
            </a:r>
            <a:r>
              <a:rPr lang="en-US" b="1" dirty="0" smtClean="0"/>
              <a:t>3</a:t>
            </a:r>
            <a:r>
              <a:rPr lang="el-GR" b="1" baseline="30000" dirty="0" smtClean="0"/>
              <a:t>α</a:t>
            </a:r>
            <a:r>
              <a:rPr lang="el-GR" b="1" dirty="0" smtClean="0"/>
              <a:t>) Θετικές δηλώσεις </a:t>
            </a:r>
          </a:p>
          <a:p>
            <a:r>
              <a:rPr lang="el-GR" dirty="0" smtClean="0"/>
              <a:t>Διατυπώνονται </a:t>
            </a:r>
            <a:r>
              <a:rPr lang="el-GR" dirty="0"/>
              <a:t>σε ενεστώτα </a:t>
            </a:r>
            <a:r>
              <a:rPr lang="el-GR" dirty="0" smtClean="0"/>
              <a:t>χρόνο</a:t>
            </a:r>
            <a:endParaRPr lang="el-GR" dirty="0"/>
          </a:p>
          <a:p>
            <a:r>
              <a:rPr lang="el-GR" dirty="0" smtClean="0"/>
              <a:t>Να </a:t>
            </a:r>
            <a:r>
              <a:rPr lang="el-GR" dirty="0"/>
              <a:t>εκφραζόμαστε χρησιμοποιώντας θετικές </a:t>
            </a:r>
            <a:r>
              <a:rPr lang="el-GR" dirty="0" smtClean="0"/>
              <a:t>έννοιες</a:t>
            </a:r>
          </a:p>
          <a:p>
            <a:r>
              <a:rPr lang="el-GR" dirty="0" smtClean="0"/>
              <a:t>Να είναι σύντομες και σαφείς</a:t>
            </a:r>
          </a:p>
          <a:p>
            <a:r>
              <a:rPr lang="el-GR" dirty="0" smtClean="0"/>
              <a:t>Επαναλαμβάνονται συχνά μέσα στην ημέρα/εβδομάδα</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502" y="1930400"/>
            <a:ext cx="4296826" cy="4336586"/>
          </a:xfrm>
          <a:prstGeom prst="rect">
            <a:avLst/>
          </a:prstGeom>
        </p:spPr>
      </p:pic>
    </p:spTree>
    <p:extLst>
      <p:ext uri="{BB962C8B-B14F-4D97-AF65-F5344CB8AC3E}">
        <p14:creationId xmlns:p14="http://schemas.microsoft.com/office/powerpoint/2010/main" val="23136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525" y="774068"/>
            <a:ext cx="10288902" cy="679311"/>
          </a:xfrm>
        </p:spPr>
        <p:txBody>
          <a:bodyPr>
            <a:normAutofit/>
          </a:bodyPr>
          <a:lstStyle/>
          <a:p>
            <a:r>
              <a:rPr lang="el-GR" sz="3200" b="1" dirty="0"/>
              <a:t>Προάγοντας τη ψυχική ανθεκτικότητα των μαθητών </a:t>
            </a:r>
            <a:endParaRPr lang="en-US" sz="3200" dirty="0"/>
          </a:p>
        </p:txBody>
      </p:sp>
      <p:sp>
        <p:nvSpPr>
          <p:cNvPr id="3" name="Content Placeholder 2"/>
          <p:cNvSpPr>
            <a:spLocks noGrp="1"/>
          </p:cNvSpPr>
          <p:nvPr>
            <p:ph idx="1"/>
          </p:nvPr>
        </p:nvSpPr>
        <p:spPr>
          <a:xfrm>
            <a:off x="846666" y="2603500"/>
            <a:ext cx="4607733" cy="3170767"/>
          </a:xfrm>
        </p:spPr>
        <p:txBody>
          <a:bodyPr>
            <a:noAutofit/>
          </a:bodyPr>
          <a:lstStyle/>
          <a:p>
            <a:pPr marL="0" indent="0">
              <a:buNone/>
            </a:pPr>
            <a:r>
              <a:rPr lang="en-US" sz="2400" b="1" dirty="0" smtClean="0"/>
              <a:t>14) </a:t>
            </a:r>
            <a:r>
              <a:rPr lang="el-GR" sz="2400" b="1" dirty="0" err="1" smtClean="0"/>
              <a:t>Βιβλιοθεραπεία</a:t>
            </a:r>
            <a:r>
              <a:rPr lang="el-GR" sz="2400" b="1" dirty="0" smtClean="0"/>
              <a:t> στη τάξη </a:t>
            </a:r>
          </a:p>
          <a:p>
            <a:pPr marL="0" indent="0">
              <a:buNone/>
            </a:pPr>
            <a:endParaRPr lang="el-GR" sz="2000" dirty="0" smtClean="0"/>
          </a:p>
          <a:p>
            <a:pPr marL="0" indent="0">
              <a:buNone/>
            </a:pPr>
            <a:r>
              <a:rPr lang="el-GR" sz="1800" dirty="0">
                <a:latin typeface="Arial" charset="-95"/>
                <a:ea typeface="Arial" charset="-95"/>
                <a:cs typeface="Arial" charset="-95"/>
              </a:rPr>
              <a:t>ο εκπαιδευτικός διαβάζει στο παιδί µία ιστορία (η οποία µπορεί να υπάρχει στη βιβλιογραφία ή να διαµορφωθεί για την περίπτωση του συγκεκριµένου παιδιού), η οποία περιλαµβάνει πολλά κοινά στοιχεία µε τις δυσκολίες του παιδιού και τις σκέψεις του σχετικά µε αυτές.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817" y="2603500"/>
            <a:ext cx="2549237" cy="22271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5056" y="2455333"/>
            <a:ext cx="1828800" cy="17014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541" y="4156748"/>
            <a:ext cx="1929962" cy="216092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0044" y="4156748"/>
            <a:ext cx="2090713" cy="222712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5843" y="4830620"/>
            <a:ext cx="2286000" cy="162439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6752" y="2603500"/>
            <a:ext cx="1788448" cy="2227120"/>
          </a:xfrm>
          <a:prstGeom prst="rect">
            <a:avLst/>
          </a:prstGeom>
        </p:spPr>
      </p:pic>
    </p:spTree>
    <p:extLst>
      <p:ext uri="{BB962C8B-B14F-4D97-AF65-F5344CB8AC3E}">
        <p14:creationId xmlns:p14="http://schemas.microsoft.com/office/powerpoint/2010/main" val="20450648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Προάγοντας τη ψυχική ανθεκτικότητα των μαθητών </a:t>
            </a:r>
            <a:r>
              <a:rPr lang="en-US" sz="3600" dirty="0"/>
              <a:t/>
            </a:r>
            <a:br>
              <a:rPr lang="en-US" sz="3600" dirty="0"/>
            </a:b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8667" y="4010572"/>
            <a:ext cx="1938866" cy="284742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162" y="3429364"/>
            <a:ext cx="2609777" cy="30996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3938" y="3880069"/>
            <a:ext cx="2617952" cy="2977931"/>
          </a:xfrm>
          <a:prstGeom prst="rect">
            <a:avLst/>
          </a:prstGeom>
        </p:spPr>
      </p:pic>
      <p:pic>
        <p:nvPicPr>
          <p:cNvPr id="7" name="Picture 6"/>
          <p:cNvPicPr>
            <a:picLocks noChangeAspect="1"/>
          </p:cNvPicPr>
          <p:nvPr/>
        </p:nvPicPr>
        <p:blipFill>
          <a:blip r:embed="rId6"/>
          <a:stretch>
            <a:fillRect/>
          </a:stretch>
        </p:blipFill>
        <p:spPr>
          <a:xfrm>
            <a:off x="8841930" y="3912622"/>
            <a:ext cx="2857500" cy="2857500"/>
          </a:xfrm>
          <a:prstGeom prst="rect">
            <a:avLst/>
          </a:prstGeom>
        </p:spPr>
      </p:pic>
      <p:sp>
        <p:nvSpPr>
          <p:cNvPr id="8" name="Rectangle 1"/>
          <p:cNvSpPr>
            <a:spLocks noChangeArrowheads="1"/>
          </p:cNvSpPr>
          <p:nvPr/>
        </p:nvSpPr>
        <p:spPr bwMode="auto">
          <a:xfrm>
            <a:off x="778524" y="2445492"/>
            <a:ext cx="86583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charset="-95"/>
              </a:rPr>
              <a:t>15) </a:t>
            </a:r>
            <a:r>
              <a:rPr kumimoji="0" lang="en-US" altLang="en-US" sz="2000" b="1" i="0" u="none" strike="noStrike" cap="none" normalizeH="0" baseline="0" dirty="0" err="1" smtClean="0">
                <a:ln>
                  <a:noFill/>
                </a:ln>
                <a:solidFill>
                  <a:schemeClr val="tx1"/>
                </a:solidFill>
                <a:effectLst/>
                <a:latin typeface="Arial" charset="-95"/>
              </a:rPr>
              <a:t>Π</a:t>
            </a:r>
            <a:r>
              <a:rPr kumimoji="0" lang="en-US" altLang="en-US" sz="2000" b="1" i="0" u="none" strike="noStrike" cap="none" normalizeH="0" baseline="0" dirty="0" smtClean="0">
                <a:ln>
                  <a:noFill/>
                </a:ln>
                <a:solidFill>
                  <a:schemeClr val="tx1"/>
                </a:solidFill>
                <a:effectLst/>
                <a:latin typeface="Arial" charset="-95"/>
              </a:rPr>
              <a:t>α</a:t>
            </a:r>
            <a:r>
              <a:rPr kumimoji="0" lang="en-US" altLang="en-US" sz="2000" b="1" i="0" u="none" strike="noStrike" cap="none" normalizeH="0" baseline="0" dirty="0" err="1" smtClean="0">
                <a:ln>
                  <a:noFill/>
                </a:ln>
                <a:solidFill>
                  <a:schemeClr val="tx1"/>
                </a:solidFill>
                <a:effectLst/>
                <a:latin typeface="Arial" charset="-95"/>
              </a:rPr>
              <a:t>ιγνίδι</a:t>
            </a:r>
            <a:r>
              <a:rPr kumimoji="0" lang="en-US" altLang="en-US" sz="2000" b="1" i="0" u="none" strike="noStrike" cap="none" normalizeH="0" baseline="0" dirty="0" smtClean="0">
                <a:ln>
                  <a:noFill/>
                </a:ln>
                <a:solidFill>
                  <a:schemeClr val="tx1"/>
                </a:solidFill>
                <a:effectLst/>
                <a:latin typeface="Arial" charset="-95"/>
              </a:rPr>
              <a:t>α </a:t>
            </a:r>
            <a:r>
              <a:rPr kumimoji="0" lang="en-US" altLang="en-US" sz="2000" b="1" i="0" u="none" strike="noStrike" cap="none" normalizeH="0" baseline="0" dirty="0" err="1">
                <a:ln>
                  <a:noFill/>
                </a:ln>
                <a:solidFill>
                  <a:schemeClr val="tx1"/>
                </a:solidFill>
                <a:effectLst/>
                <a:latin typeface="Arial" charset="-95"/>
              </a:rPr>
              <a:t>εμ</a:t>
            </a:r>
            <a:r>
              <a:rPr kumimoji="0" lang="en-US" altLang="en-US" sz="2000" b="1" i="0" u="none" strike="noStrike" cap="none" normalizeH="0" baseline="0" dirty="0">
                <a:ln>
                  <a:noFill/>
                </a:ln>
                <a:solidFill>
                  <a:schemeClr val="tx1"/>
                </a:solidFill>
                <a:effectLst/>
                <a:latin typeface="Arial" charset="-95"/>
              </a:rPr>
              <a:t>π</a:t>
            </a:r>
            <a:r>
              <a:rPr kumimoji="0" lang="en-US" altLang="en-US" sz="2000" b="1" i="0" u="none" strike="noStrike" cap="none" normalizeH="0" baseline="0" dirty="0" err="1">
                <a:ln>
                  <a:noFill/>
                </a:ln>
                <a:solidFill>
                  <a:schemeClr val="tx1"/>
                </a:solidFill>
                <a:effectLst/>
                <a:latin typeface="Arial" charset="-95"/>
              </a:rPr>
              <a:t>ιστοσύνης</a:t>
            </a:r>
            <a:r>
              <a:rPr kumimoji="0" lang="en-US" altLang="en-US" sz="2000" b="1" i="0" u="none" strike="noStrike" cap="none" normalizeH="0" baseline="0" dirty="0">
                <a:ln>
                  <a:noFill/>
                </a:ln>
                <a:solidFill>
                  <a:schemeClr val="tx1"/>
                </a:solidFill>
                <a:effectLst/>
                <a:latin typeface="Arial" charset="-95"/>
              </a:rPr>
              <a:t>, </a:t>
            </a:r>
            <a:r>
              <a:rPr kumimoji="0" lang="en-US" altLang="en-US" sz="2000" b="1" i="0" u="none" strike="noStrike" cap="none" normalizeH="0" baseline="0" dirty="0" err="1">
                <a:ln>
                  <a:noFill/>
                </a:ln>
                <a:solidFill>
                  <a:schemeClr val="tx1"/>
                </a:solidFill>
                <a:effectLst/>
                <a:latin typeface="Arial" charset="-95"/>
              </a:rPr>
              <a:t>ομ</a:t>
            </a:r>
            <a:r>
              <a:rPr kumimoji="0" lang="en-US" altLang="en-US" sz="2000" b="1" i="0" u="none" strike="noStrike" cap="none" normalizeH="0" baseline="0" dirty="0">
                <a:ln>
                  <a:noFill/>
                </a:ln>
                <a:solidFill>
                  <a:schemeClr val="tx1"/>
                </a:solidFill>
                <a:effectLst/>
                <a:latin typeface="Arial" charset="-95"/>
              </a:rPr>
              <a:t>α</a:t>
            </a:r>
            <a:r>
              <a:rPr kumimoji="0" lang="en-US" altLang="en-US" sz="2000" b="1" i="0" u="none" strike="noStrike" cap="none" normalizeH="0" baseline="0" dirty="0" err="1">
                <a:ln>
                  <a:noFill/>
                </a:ln>
                <a:solidFill>
                  <a:schemeClr val="tx1"/>
                </a:solidFill>
                <a:effectLst/>
                <a:latin typeface="Arial" charset="-95"/>
              </a:rPr>
              <a:t>δικότητ</a:t>
            </a:r>
            <a:r>
              <a:rPr kumimoji="0" lang="en-US" altLang="en-US" sz="2000" b="1" i="0" u="none" strike="noStrike" cap="none" normalizeH="0" baseline="0" dirty="0">
                <a:ln>
                  <a:noFill/>
                </a:ln>
                <a:solidFill>
                  <a:schemeClr val="tx1"/>
                </a:solidFill>
                <a:effectLst/>
                <a:latin typeface="Arial" charset="-95"/>
              </a:rPr>
              <a:t>α</a:t>
            </a:r>
            <a:r>
              <a:rPr kumimoji="0" lang="en-US" altLang="en-US" sz="2000" b="1" i="0" u="none" strike="noStrike" cap="none" normalizeH="0" baseline="0" dirty="0" err="1">
                <a:ln>
                  <a:noFill/>
                </a:ln>
                <a:solidFill>
                  <a:schemeClr val="tx1"/>
                </a:solidFill>
                <a:effectLst/>
                <a:latin typeface="Arial" charset="-95"/>
              </a:rPr>
              <a:t>ς</a:t>
            </a:r>
            <a:r>
              <a:rPr kumimoji="0" lang="en-US" altLang="en-US" sz="2000" b="1" i="0" u="none" strike="noStrike" cap="none" normalizeH="0" baseline="0" dirty="0">
                <a:ln>
                  <a:noFill/>
                </a:ln>
                <a:solidFill>
                  <a:schemeClr val="tx1"/>
                </a:solidFill>
                <a:effectLst/>
                <a:latin typeface="Arial" charset="-95"/>
              </a:rPr>
              <a:t> </a:t>
            </a:r>
            <a:r>
              <a:rPr kumimoji="0" lang="en-US" altLang="en-US" sz="2000" b="1" i="0" u="none" strike="noStrike" cap="none" normalizeH="0" baseline="0" dirty="0" err="1">
                <a:ln>
                  <a:noFill/>
                </a:ln>
                <a:solidFill>
                  <a:schemeClr val="tx1"/>
                </a:solidFill>
                <a:effectLst/>
                <a:latin typeface="Arial" charset="-95"/>
              </a:rPr>
              <a:t>κ</a:t>
            </a:r>
            <a:r>
              <a:rPr kumimoji="0" lang="en-US" altLang="en-US" sz="2000" b="1" i="0" u="none" strike="noStrike" cap="none" normalizeH="0" baseline="0" dirty="0">
                <a:ln>
                  <a:noFill/>
                </a:ln>
                <a:solidFill>
                  <a:schemeClr val="tx1"/>
                </a:solidFill>
                <a:effectLst/>
                <a:latin typeface="Arial" charset="-95"/>
              </a:rPr>
              <a:t>α</a:t>
            </a:r>
            <a:r>
              <a:rPr kumimoji="0" lang="en-US" altLang="en-US" sz="2000" b="1" i="0" u="none" strike="noStrike" cap="none" normalizeH="0" baseline="0" dirty="0" err="1">
                <a:ln>
                  <a:noFill/>
                </a:ln>
                <a:solidFill>
                  <a:schemeClr val="tx1"/>
                </a:solidFill>
                <a:effectLst/>
                <a:latin typeface="Arial" charset="-95"/>
              </a:rPr>
              <a:t>ι</a:t>
            </a:r>
            <a:r>
              <a:rPr kumimoji="0" lang="en-US" altLang="en-US" sz="2000" b="1" i="0" u="none" strike="noStrike" cap="none" normalizeH="0" baseline="0" dirty="0">
                <a:ln>
                  <a:noFill/>
                </a:ln>
                <a:solidFill>
                  <a:schemeClr val="tx1"/>
                </a:solidFill>
                <a:effectLst/>
                <a:latin typeface="Arial" charset="-95"/>
              </a:rPr>
              <a:t> </a:t>
            </a:r>
            <a:r>
              <a:rPr kumimoji="0" lang="en-US" altLang="en-US" sz="2000" b="1" i="0" u="none" strike="noStrike" cap="none" normalizeH="0" baseline="0" dirty="0" err="1">
                <a:ln>
                  <a:noFill/>
                </a:ln>
                <a:solidFill>
                  <a:schemeClr val="tx1"/>
                </a:solidFill>
                <a:effectLst/>
                <a:latin typeface="Arial" charset="-95"/>
              </a:rPr>
              <a:t>συνεργ</a:t>
            </a:r>
            <a:r>
              <a:rPr kumimoji="0" lang="en-US" altLang="en-US" sz="2000" b="1" i="0" u="none" strike="noStrike" cap="none" normalizeH="0" baseline="0" dirty="0">
                <a:ln>
                  <a:noFill/>
                </a:ln>
                <a:solidFill>
                  <a:schemeClr val="tx1"/>
                </a:solidFill>
                <a:effectLst/>
                <a:latin typeface="Arial" charset="-95"/>
              </a:rPr>
              <a:t>α</a:t>
            </a:r>
            <a:r>
              <a:rPr kumimoji="0" lang="en-US" altLang="en-US" sz="2000" b="1" i="0" u="none" strike="noStrike" cap="none" normalizeH="0" baseline="0" dirty="0" err="1">
                <a:ln>
                  <a:noFill/>
                </a:ln>
                <a:solidFill>
                  <a:schemeClr val="tx1"/>
                </a:solidFill>
                <a:effectLst/>
                <a:latin typeface="Arial" charset="-95"/>
              </a:rPr>
              <a:t>σί</a:t>
            </a:r>
            <a:r>
              <a:rPr kumimoji="0" lang="en-US" altLang="en-US" sz="2000" b="1" i="0" u="none" strike="noStrike" cap="none" normalizeH="0" baseline="0" dirty="0">
                <a:ln>
                  <a:noFill/>
                </a:ln>
                <a:solidFill>
                  <a:schemeClr val="tx1"/>
                </a:solidFill>
                <a:effectLst/>
                <a:latin typeface="Arial" charset="-95"/>
              </a:rPr>
              <a:t>α</a:t>
            </a:r>
            <a:r>
              <a:rPr kumimoji="0" lang="en-US" altLang="en-US" sz="2000" b="1" i="0" u="none" strike="noStrike" cap="none" normalizeH="0" baseline="0" dirty="0" err="1">
                <a:ln>
                  <a:noFill/>
                </a:ln>
                <a:solidFill>
                  <a:schemeClr val="tx1"/>
                </a:solidFill>
                <a:effectLst/>
                <a:latin typeface="Arial" charset="-95"/>
              </a:rPr>
              <a:t>ς</a:t>
            </a:r>
            <a:r>
              <a:rPr kumimoji="0" lang="en-US" altLang="en-US" sz="2000" b="1" i="0" u="none" strike="noStrike" cap="none" normalizeH="0" baseline="0" dirty="0">
                <a:ln>
                  <a:noFill/>
                </a:ln>
                <a:solidFill>
                  <a:schemeClr val="tx1"/>
                </a:solidFill>
                <a:effectLst/>
                <a:latin typeface="Arial" charset="-95"/>
              </a:rPr>
              <a:t> </a:t>
            </a:r>
            <a:r>
              <a:rPr kumimoji="0" lang="en-US" altLang="en-US" sz="2000" b="1" i="0" u="none" strike="noStrike" cap="none" normalizeH="0" baseline="0" dirty="0" err="1">
                <a:ln>
                  <a:noFill/>
                </a:ln>
                <a:solidFill>
                  <a:schemeClr val="tx1"/>
                </a:solidFill>
                <a:effectLst/>
                <a:latin typeface="Arial" charset="-95"/>
              </a:rPr>
              <a:t>στη</a:t>
            </a:r>
            <a:r>
              <a:rPr kumimoji="0" lang="en-US" altLang="en-US" sz="2000" b="1" i="0" u="none" strike="noStrike" cap="none" normalizeH="0" baseline="0" dirty="0">
                <a:ln>
                  <a:noFill/>
                </a:ln>
                <a:solidFill>
                  <a:schemeClr val="tx1"/>
                </a:solidFill>
                <a:effectLst/>
                <a:latin typeface="Arial" charset="-95"/>
              </a:rPr>
              <a:t> </a:t>
            </a:r>
            <a:r>
              <a:rPr kumimoji="0" lang="en-US" altLang="en-US" sz="2000" b="1" i="0" u="none" strike="noStrike" cap="none" normalizeH="0" baseline="0" dirty="0" err="1">
                <a:ln>
                  <a:noFill/>
                </a:ln>
                <a:solidFill>
                  <a:schemeClr val="tx1"/>
                </a:solidFill>
                <a:effectLst/>
                <a:latin typeface="Arial" charset="-95"/>
              </a:rPr>
              <a:t>τάξη</a:t>
            </a:r>
            <a:r>
              <a:rPr kumimoji="0" lang="en-US" altLang="en-US" sz="2000" b="1" i="0" u="none" strike="noStrike" cap="none" normalizeH="0" baseline="0" dirty="0">
                <a:ln>
                  <a:noFill/>
                </a:ln>
                <a:solidFill>
                  <a:schemeClr val="tx1"/>
                </a:solidFill>
                <a:effectLst/>
                <a:latin typeface="Arial" charset="-95"/>
              </a:rPr>
              <a:t> </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1796" y="3429364"/>
            <a:ext cx="2609777" cy="3099676"/>
          </a:xfrm>
          <a:prstGeom prst="rect">
            <a:avLst/>
          </a:prstGeom>
        </p:spPr>
      </p:pic>
    </p:spTree>
    <p:extLst>
      <p:ext uri="{BB962C8B-B14F-4D97-AF65-F5344CB8AC3E}">
        <p14:creationId xmlns:p14="http://schemas.microsoft.com/office/powerpoint/2010/main" val="1118520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l-GR" sz="3600" b="1" dirty="0" smtClean="0"/>
              <a:t>Εισαγωγή</a:t>
            </a:r>
            <a:r>
              <a:rPr lang="el-GR" sz="4000" b="1" dirty="0" smtClean="0"/>
              <a:t> </a:t>
            </a:r>
            <a:endParaRPr lang="en-US" sz="4000" b="1" dirty="0"/>
          </a:p>
        </p:txBody>
      </p:sp>
      <p:sp>
        <p:nvSpPr>
          <p:cNvPr id="3" name="Content Placeholder 2"/>
          <p:cNvSpPr>
            <a:spLocks noGrp="1"/>
          </p:cNvSpPr>
          <p:nvPr>
            <p:ph idx="1"/>
          </p:nvPr>
        </p:nvSpPr>
        <p:spPr>
          <a:xfrm>
            <a:off x="1154955" y="2548081"/>
            <a:ext cx="5495228" cy="3317875"/>
          </a:xfrm>
        </p:spPr>
        <p:txBody>
          <a:bodyPr>
            <a:normAutofit/>
          </a:bodyPr>
          <a:lstStyle/>
          <a:p>
            <a:pPr marL="0" indent="0">
              <a:buNone/>
            </a:pPr>
            <a:r>
              <a:rPr lang="el-GR" sz="2400" dirty="0" smtClean="0"/>
              <a:t>Η επιστροφή στο σχολείο στο πλαίσιο της πανδημίας COVID-19, αποτελεί μια πρωτόγνωρη εμπειρία για τους μαθητές, τις οικογένειές τους και όλα τα μέλη της σχολικής κοινότητας. </a:t>
            </a:r>
          </a:p>
          <a:p>
            <a:pPr marL="0" indent="0">
              <a:buNone/>
            </a:pPr>
            <a:endParaRPr lang="el-GR" sz="2400" dirty="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83" y="2548081"/>
            <a:ext cx="4975608" cy="3317875"/>
          </a:xfrm>
          <a:prstGeom prst="rect">
            <a:avLst/>
          </a:prstGeom>
        </p:spPr>
      </p:pic>
    </p:spTree>
    <p:extLst>
      <p:ext uri="{BB962C8B-B14F-4D97-AF65-F5344CB8AC3E}">
        <p14:creationId xmlns:p14="http://schemas.microsoft.com/office/powerpoint/2010/main" val="1129566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200" b="1" dirty="0"/>
              <a:t/>
            </a:r>
            <a:br>
              <a:rPr lang="el-GR" sz="3200" b="1" dirty="0"/>
            </a:br>
            <a:r>
              <a:rPr lang="el-GR" sz="3200" b="1" dirty="0"/>
              <a:t>Προάγοντας τη ψυχική ανθεκτικότητα των μαθητών </a:t>
            </a:r>
            <a:r>
              <a:rPr lang="en-US" sz="3200" dirty="0"/>
              <a:t/>
            </a:r>
            <a:br>
              <a:rPr lang="en-US" sz="3200" dirty="0"/>
            </a:br>
            <a:r>
              <a:rPr lang="el-GR" sz="3200" b="1" dirty="0">
                <a:solidFill>
                  <a:srgbClr val="EF832C"/>
                </a:solidFill>
              </a:rPr>
              <a:t/>
            </a:r>
            <a:br>
              <a:rPr lang="el-GR" sz="3200" b="1" dirty="0">
                <a:solidFill>
                  <a:srgbClr val="EF832C"/>
                </a:solidFill>
              </a:rPr>
            </a:br>
            <a:endParaRPr lang="en-US" sz="3200" dirty="0">
              <a:solidFill>
                <a:schemeClr val="accent6">
                  <a:lumMod val="75000"/>
                </a:schemeClr>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sz="2800" b="1" dirty="0" smtClean="0"/>
              <a:t>16) </a:t>
            </a:r>
            <a:r>
              <a:rPr lang="el-GR" sz="2800" b="1" dirty="0" smtClean="0"/>
              <a:t>Ενθαρρύνουμε τα παιδιά προς πηγές στήριξης (</a:t>
            </a:r>
            <a:r>
              <a:rPr lang="en-US" sz="2800" b="1" dirty="0" smtClean="0"/>
              <a:t>support resources)</a:t>
            </a:r>
            <a:r>
              <a:rPr lang="el-GR" sz="2800" b="1" dirty="0" smtClean="0"/>
              <a:t>: </a:t>
            </a:r>
          </a:p>
          <a:p>
            <a:r>
              <a:rPr lang="el-GR" sz="2100" dirty="0" smtClean="0"/>
              <a:t>Παιγνίδι με φίλους</a:t>
            </a:r>
          </a:p>
          <a:p>
            <a:r>
              <a:rPr lang="el-GR" sz="2100" dirty="0" smtClean="0"/>
              <a:t>Ενασχόληση με αγαπημένο άθλημα </a:t>
            </a:r>
          </a:p>
          <a:p>
            <a:r>
              <a:rPr lang="el-GR" sz="2100" dirty="0" smtClean="0"/>
              <a:t>Ψυχαγωγία </a:t>
            </a:r>
          </a:p>
          <a:p>
            <a:endParaRPr lang="el-GR" sz="2000" dirty="0"/>
          </a:p>
          <a:p>
            <a:pPr marL="0" indent="0">
              <a:buNone/>
            </a:pPr>
            <a:r>
              <a:rPr lang="el-GR" sz="2100" dirty="0" smtClean="0"/>
              <a:t>Σημείωση: η δημιουργία φιλικών σχέσεων, η αίτηση και η προσφορά υποστήριξης και η ανάπτυξη στοργικών σχέσεων που ανταποκρίνονται στις ανάγκες των παιδιών </a:t>
            </a:r>
            <a:r>
              <a:rPr lang="en-US" sz="2100" dirty="0" smtClean="0"/>
              <a:t>(</a:t>
            </a:r>
            <a:r>
              <a:rPr lang="en-US" sz="2100" dirty="0" err="1" smtClean="0"/>
              <a:t>Masten</a:t>
            </a:r>
            <a:r>
              <a:rPr lang="en-US" sz="2100" dirty="0" smtClean="0"/>
              <a:t>, 2011)</a:t>
            </a:r>
          </a:p>
          <a:p>
            <a:pPr marL="0" indent="0">
              <a:buNone/>
            </a:pPr>
            <a:r>
              <a:rPr lang="el-GR" sz="2100" dirty="0" smtClean="0"/>
              <a:t>Οι σχέσεις των παιδιών με συν</a:t>
            </a:r>
            <a:r>
              <a:rPr lang="en-US" sz="2100" dirty="0" smtClean="0"/>
              <a:t>o</a:t>
            </a:r>
            <a:r>
              <a:rPr lang="el-GR" sz="2100" dirty="0" err="1" smtClean="0"/>
              <a:t>μηλίκους</a:t>
            </a:r>
            <a:r>
              <a:rPr lang="el-GR" sz="2100" dirty="0" smtClean="0"/>
              <a:t> συνιστούν μία πολύ σημαντική πηγή σθένους και ανθεκτικότητας καθώς μετριάζουν τις επιπτώσεις του στρες και τους προσφέρουν πληροφορίες για την αντιμετώπιση δυσκολιών  (</a:t>
            </a:r>
            <a:r>
              <a:rPr lang="en-US" sz="2100" dirty="0" smtClean="0"/>
              <a:t>Doll, </a:t>
            </a:r>
            <a:r>
              <a:rPr lang="en-US" sz="2100" dirty="0" err="1" smtClean="0"/>
              <a:t>Brehm</a:t>
            </a:r>
            <a:r>
              <a:rPr lang="en-US" sz="2100" dirty="0" smtClean="0"/>
              <a:t> &amp; </a:t>
            </a:r>
            <a:r>
              <a:rPr lang="en-US" sz="2100" dirty="0" err="1" smtClean="0"/>
              <a:t>Zucker</a:t>
            </a:r>
            <a:r>
              <a:rPr lang="en-US" sz="2100" dirty="0" smtClean="0"/>
              <a:t>, 2004)</a:t>
            </a:r>
            <a:endParaRPr lang="el-GR" sz="2100" dirty="0"/>
          </a:p>
          <a:p>
            <a:pPr marL="0" indent="0">
              <a:buNone/>
            </a:pPr>
            <a:endParaRPr lang="el-GR" sz="2000" dirty="0"/>
          </a:p>
        </p:txBody>
      </p:sp>
    </p:spTree>
    <p:extLst>
      <p:ext uri="{BB962C8B-B14F-4D97-AF65-F5344CB8AC3E}">
        <p14:creationId xmlns:p14="http://schemas.microsoft.com/office/powerpoint/2010/main" val="6617611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b="1" dirty="0"/>
              <a:t>Προάγοντας τη ψυχική ανθεκτικότητα των μαθητών </a:t>
            </a:r>
            <a:endParaRPr lang="en-US" dirty="0"/>
          </a:p>
        </p:txBody>
      </p:sp>
      <p:sp>
        <p:nvSpPr>
          <p:cNvPr id="3" name="Content Placeholder 2"/>
          <p:cNvSpPr>
            <a:spLocks noGrp="1"/>
          </p:cNvSpPr>
          <p:nvPr>
            <p:ph idx="1"/>
          </p:nvPr>
        </p:nvSpPr>
        <p:spPr>
          <a:xfrm>
            <a:off x="1295401" y="2556932"/>
            <a:ext cx="7950199" cy="3318936"/>
          </a:xfrm>
        </p:spPr>
        <p:txBody>
          <a:bodyPr>
            <a:normAutofit/>
          </a:bodyPr>
          <a:lstStyle/>
          <a:p>
            <a:pPr marL="0" indent="0">
              <a:buNone/>
            </a:pPr>
            <a:r>
              <a:rPr lang="el-GR" sz="2000" b="1" dirty="0" smtClean="0">
                <a:latin typeface="Arial" charset="-95"/>
                <a:ea typeface="Arial" charset="-95"/>
                <a:cs typeface="Arial" charset="-95"/>
              </a:rPr>
              <a:t>17) Μείωση ανεπιθύμητων συμπεριφορών </a:t>
            </a:r>
          </a:p>
          <a:p>
            <a:endParaRPr lang="el-GR" sz="1400" dirty="0">
              <a:latin typeface="Arial" charset="-95"/>
              <a:ea typeface="Arial" charset="-95"/>
              <a:cs typeface="Arial" charset="-95"/>
            </a:endParaRPr>
          </a:p>
          <a:p>
            <a:pPr marL="0" indent="0">
              <a:buNone/>
            </a:pPr>
            <a:r>
              <a:rPr lang="el-GR" sz="1800" b="1" dirty="0" smtClean="0">
                <a:latin typeface="Arial" charset="-95"/>
                <a:ea typeface="Arial" charset="-95"/>
                <a:cs typeface="Arial" charset="-95"/>
              </a:rPr>
              <a:t>Χρήση απόσβεσης </a:t>
            </a:r>
            <a:r>
              <a:rPr lang="en-US" sz="1800" b="1" dirty="0" smtClean="0">
                <a:latin typeface="Arial" charset="-95"/>
                <a:ea typeface="Arial" charset="-95"/>
                <a:cs typeface="Arial" charset="-95"/>
              </a:rPr>
              <a:t>&amp; </a:t>
            </a:r>
            <a:r>
              <a:rPr lang="el-GR" sz="1800" b="1" dirty="0" smtClean="0">
                <a:latin typeface="Arial" charset="-95"/>
                <a:ea typeface="Arial" charset="-95"/>
                <a:cs typeface="Arial" charset="-95"/>
              </a:rPr>
              <a:t>θετική ενίσχυση για επιθυμητές συμπεριφορές</a:t>
            </a:r>
          </a:p>
          <a:p>
            <a:pPr marL="0" indent="0">
              <a:buNone/>
            </a:pPr>
            <a:r>
              <a:rPr lang="el-GR" sz="1800" dirty="0" smtClean="0">
                <a:latin typeface="Arial" charset="-95"/>
                <a:ea typeface="Arial" charset="-95"/>
                <a:cs typeface="Arial" charset="-95"/>
              </a:rPr>
              <a:t>Όταν </a:t>
            </a:r>
            <a:r>
              <a:rPr lang="el-GR" sz="1800" dirty="0">
                <a:latin typeface="Arial" charset="-95"/>
                <a:ea typeface="Arial" charset="-95"/>
                <a:cs typeface="Arial" charset="-95"/>
              </a:rPr>
              <a:t>ένα παιδί εκδηλώνει προκλητικές συµπεριφορές (π.χ. επίµονες ερωτήσεις, κινήσεις που γνωρίζει ότι τους ενοχλούν κλπ.) µε στόχο να τραβήξει την προσοχή των </a:t>
            </a:r>
            <a:r>
              <a:rPr lang="el-GR" sz="1800" dirty="0" smtClean="0">
                <a:latin typeface="Arial" charset="-95"/>
                <a:ea typeface="Arial" charset="-95"/>
                <a:cs typeface="Arial" charset="-95"/>
              </a:rPr>
              <a:t>άλλων. </a:t>
            </a:r>
            <a:r>
              <a:rPr lang="el-GR" sz="1800" dirty="0">
                <a:latin typeface="Arial" charset="-95"/>
                <a:ea typeface="Arial" charset="-95"/>
                <a:cs typeface="Arial" charset="-95"/>
              </a:rPr>
              <a:t>εκνευρίζοντάς τους, </a:t>
            </a:r>
            <a:r>
              <a:rPr lang="el-GR" sz="1800" dirty="0" smtClean="0">
                <a:latin typeface="Arial" charset="-95"/>
                <a:ea typeface="Arial" charset="-95"/>
                <a:cs typeface="Arial" charset="-95"/>
              </a:rPr>
              <a:t>αποφεύγουμε να δώσουμε </a:t>
            </a:r>
            <a:r>
              <a:rPr lang="el-GR" sz="1800" dirty="0">
                <a:latin typeface="Arial" charset="-95"/>
                <a:ea typeface="Arial" charset="-95"/>
                <a:cs typeface="Arial" charset="-95"/>
              </a:rPr>
              <a:t>σηµασία, προκειµένου η συµπεριφορά αυτή να πάψει να ενισχύεται και να αποσβεσθεί. </a:t>
            </a:r>
            <a:endParaRPr lang="en-US" sz="1800" dirty="0">
              <a:latin typeface="Arial" charset="-95"/>
              <a:ea typeface="Arial" charset="-95"/>
              <a:cs typeface="Arial" charset="-95"/>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8480" y="2556932"/>
            <a:ext cx="2199640" cy="2328332"/>
          </a:xfrm>
          <a:prstGeom prst="rect">
            <a:avLst/>
          </a:prstGeom>
        </p:spPr>
      </p:pic>
    </p:spTree>
    <p:extLst>
      <p:ext uri="{BB962C8B-B14F-4D97-AF65-F5344CB8AC3E}">
        <p14:creationId xmlns:p14="http://schemas.microsoft.com/office/powerpoint/2010/main" val="7028338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Προάγοντας τη ψυχική ανθεκτικότητα των μαθητών </a:t>
            </a:r>
            <a:endParaRPr lang="en-US" sz="36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83962" y="2610426"/>
            <a:ext cx="2563422" cy="3317875"/>
          </a:xfrm>
        </p:spPr>
      </p:pic>
      <p:sp>
        <p:nvSpPr>
          <p:cNvPr id="6" name="Rectangle 1"/>
          <p:cNvSpPr>
            <a:spLocks noChangeArrowheads="1"/>
          </p:cNvSpPr>
          <p:nvPr/>
        </p:nvSpPr>
        <p:spPr bwMode="auto">
          <a:xfrm>
            <a:off x="1273413" y="2515933"/>
            <a:ext cx="51948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charset="-95"/>
              </a:rPr>
              <a:t>18) </a:t>
            </a:r>
            <a:r>
              <a:rPr kumimoji="0" lang="en-US" altLang="en-US" sz="2000" b="1" i="0" u="none" strike="noStrike" cap="none" normalizeH="0" baseline="0" dirty="0" err="1" smtClean="0">
                <a:ln>
                  <a:noFill/>
                </a:ln>
                <a:solidFill>
                  <a:schemeClr val="tx1"/>
                </a:solidFill>
                <a:effectLst/>
                <a:latin typeface="Arial" charset="-95"/>
              </a:rPr>
              <a:t>Κάρτες</a:t>
            </a:r>
            <a:r>
              <a:rPr kumimoji="0" lang="en-US" altLang="en-US" sz="2000" b="1" i="0" u="none" strike="noStrike" cap="none" normalizeH="0" baseline="0" dirty="0" smtClean="0">
                <a:ln>
                  <a:noFill/>
                </a:ln>
                <a:solidFill>
                  <a:schemeClr val="tx1"/>
                </a:solidFill>
                <a:effectLst/>
                <a:latin typeface="Arial" charset="-95"/>
              </a:rPr>
              <a:t> </a:t>
            </a:r>
            <a:r>
              <a:rPr kumimoji="0" lang="en-US" altLang="en-US" sz="2000" b="1" i="0" u="none" strike="noStrike" cap="none" normalizeH="0" baseline="0" dirty="0">
                <a:ln>
                  <a:noFill/>
                </a:ln>
                <a:solidFill>
                  <a:schemeClr val="tx1"/>
                </a:solidFill>
                <a:effectLst/>
                <a:latin typeface="Arial" charset="-95"/>
              </a:rPr>
              <a:t>α</a:t>
            </a:r>
            <a:r>
              <a:rPr kumimoji="0" lang="en-US" altLang="en-US" sz="2000" b="1" i="0" u="none" strike="noStrike" cap="none" normalizeH="0" baseline="0" dirty="0" err="1">
                <a:ln>
                  <a:noFill/>
                </a:ln>
                <a:solidFill>
                  <a:schemeClr val="tx1"/>
                </a:solidFill>
                <a:effectLst/>
                <a:latin typeface="Arial" charset="-95"/>
              </a:rPr>
              <a:t>ντιμετώ</a:t>
            </a:r>
            <a:r>
              <a:rPr kumimoji="0" lang="en-US" altLang="en-US" sz="2000" b="1" i="0" u="none" strike="noStrike" cap="none" normalizeH="0" baseline="0" dirty="0">
                <a:ln>
                  <a:noFill/>
                </a:ln>
                <a:solidFill>
                  <a:schemeClr val="tx1"/>
                </a:solidFill>
                <a:effectLst/>
                <a:latin typeface="Arial" charset="-95"/>
              </a:rPr>
              <a:t>π</a:t>
            </a:r>
            <a:r>
              <a:rPr kumimoji="0" lang="en-US" altLang="en-US" sz="2000" b="1" i="0" u="none" strike="noStrike" cap="none" normalizeH="0" baseline="0" dirty="0" err="1">
                <a:ln>
                  <a:noFill/>
                </a:ln>
                <a:solidFill>
                  <a:schemeClr val="tx1"/>
                </a:solidFill>
                <a:effectLst/>
                <a:latin typeface="Arial" charset="-95"/>
              </a:rPr>
              <a:t>ισης</a:t>
            </a:r>
            <a:r>
              <a:rPr kumimoji="0" lang="en-US" altLang="en-US" sz="2000" b="1" i="0" u="none" strike="noStrike" cap="none" normalizeH="0" baseline="0" dirty="0">
                <a:ln>
                  <a:noFill/>
                </a:ln>
                <a:solidFill>
                  <a:schemeClr val="tx1"/>
                </a:solidFill>
                <a:effectLst/>
                <a:latin typeface="Arial" charset="-95"/>
              </a:rPr>
              <a:t> (coping cards</a:t>
            </a:r>
            <a:r>
              <a:rPr kumimoji="0" lang="en-US" altLang="en-US" sz="1800" b="1" i="0" u="none" strike="noStrike" cap="none" normalizeH="0" baseline="0" dirty="0">
                <a:ln>
                  <a:noFill/>
                </a:ln>
                <a:solidFill>
                  <a:schemeClr val="tx1"/>
                </a:solidFill>
                <a:effectLst/>
                <a:latin typeface="Arial" charset="-95"/>
              </a:rPr>
              <a:t>)</a:t>
            </a:r>
          </a:p>
        </p:txBody>
      </p:sp>
      <p:sp>
        <p:nvSpPr>
          <p:cNvPr id="7" name="Rectangle 6"/>
          <p:cNvSpPr/>
          <p:nvPr/>
        </p:nvSpPr>
        <p:spPr>
          <a:xfrm>
            <a:off x="1273413" y="3459859"/>
            <a:ext cx="6096000" cy="2246769"/>
          </a:xfrm>
          <a:prstGeom prst="rect">
            <a:avLst/>
          </a:prstGeom>
        </p:spPr>
        <p:txBody>
          <a:bodyPr>
            <a:spAutoFit/>
          </a:bodyPr>
          <a:lstStyle/>
          <a:p>
            <a:r>
              <a:rPr lang="el-GR" sz="2000" dirty="0" smtClean="0">
                <a:latin typeface="Arial" charset="-95"/>
                <a:ea typeface="Arial" charset="-95"/>
                <a:cs typeface="Arial" charset="-95"/>
              </a:rPr>
              <a:t>Ο/Η εκπαιδευτικός </a:t>
            </a:r>
            <a:r>
              <a:rPr lang="el-GR" sz="2000" dirty="0">
                <a:latin typeface="Arial" charset="-95"/>
                <a:ea typeface="Arial" charset="-95"/>
                <a:cs typeface="Arial" charset="-95"/>
              </a:rPr>
              <a:t>κατασκευάζει κάρτες και γράφει µαζί µε το παιδί σε </a:t>
            </a:r>
            <a:r>
              <a:rPr lang="el-GR" sz="2000" dirty="0" smtClean="0">
                <a:latin typeface="Arial" charset="-95"/>
                <a:ea typeface="Arial" charset="-95"/>
                <a:cs typeface="Arial" charset="-95"/>
              </a:rPr>
              <a:t>καθεµία </a:t>
            </a:r>
            <a:r>
              <a:rPr lang="el-GR" sz="2000" dirty="0">
                <a:latin typeface="Arial" charset="-95"/>
                <a:ea typeface="Arial" charset="-95"/>
                <a:cs typeface="Arial" charset="-95"/>
              </a:rPr>
              <a:t>από µία δυσλειτουργική σκέψη. </a:t>
            </a:r>
            <a:r>
              <a:rPr lang="el-GR" sz="2000" dirty="0" smtClean="0">
                <a:latin typeface="Arial" charset="-95"/>
                <a:ea typeface="Arial" charset="-95"/>
                <a:cs typeface="Arial" charset="-95"/>
              </a:rPr>
              <a:t>Το </a:t>
            </a:r>
            <a:r>
              <a:rPr lang="el-GR" sz="2000" dirty="0">
                <a:latin typeface="Arial" charset="-95"/>
                <a:ea typeface="Arial" charset="-95"/>
                <a:cs typeface="Arial" charset="-95"/>
              </a:rPr>
              <a:t>παιδί σηκώνει µία κάρτα τη φορά, διαβάζει τη δυσλειτουργική σκέψη και προτείνει µία εναλλακτική, λειτουργική σκέψη. Αν τα καταφέρει, η σκέψη αυτή καταγράφεται στο πίσω µέρος της κάρτας </a:t>
            </a:r>
            <a:endParaRPr lang="en-US" sz="2000" dirty="0">
              <a:latin typeface="Arial" charset="-95"/>
              <a:ea typeface="Arial" charset="-95"/>
              <a:cs typeface="Arial" charset="-95"/>
            </a:endParaRPr>
          </a:p>
        </p:txBody>
      </p:sp>
    </p:spTree>
    <p:extLst>
      <p:ext uri="{BB962C8B-B14F-4D97-AF65-F5344CB8AC3E}">
        <p14:creationId xmlns:p14="http://schemas.microsoft.com/office/powerpoint/2010/main" val="1690075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Προάγοντας τη ψυχική ανθεκτικότητα των μαθητών </a:t>
            </a:r>
            <a:endParaRPr lang="en-US" sz="3600" dirty="0"/>
          </a:p>
        </p:txBody>
      </p:sp>
      <p:sp>
        <p:nvSpPr>
          <p:cNvPr id="3" name="Content Placeholder 2"/>
          <p:cNvSpPr>
            <a:spLocks noGrp="1"/>
          </p:cNvSpPr>
          <p:nvPr>
            <p:ph idx="1"/>
          </p:nvPr>
        </p:nvSpPr>
        <p:spPr>
          <a:xfrm>
            <a:off x="1025236" y="2880589"/>
            <a:ext cx="9448799" cy="3353955"/>
          </a:xfrm>
          <a:noFill/>
        </p:spPr>
        <p:txBody>
          <a:bodyPr>
            <a:normAutofit fontScale="70000" lnSpcReduction="20000"/>
          </a:bodyPr>
          <a:lstStyle/>
          <a:p>
            <a:pPr marL="0" indent="0">
              <a:buNone/>
            </a:pPr>
            <a:r>
              <a:rPr lang="en-US" sz="2900" b="1" dirty="0" smtClean="0">
                <a:latin typeface="Arial" charset="-95"/>
                <a:ea typeface="Arial" charset="-95"/>
                <a:cs typeface="Arial" charset="-95"/>
              </a:rPr>
              <a:t>19) </a:t>
            </a:r>
            <a:r>
              <a:rPr lang="el-GR" sz="2900" b="1" dirty="0" smtClean="0">
                <a:latin typeface="Arial" charset="-95"/>
                <a:ea typeface="Arial" charset="-95"/>
                <a:cs typeface="Arial" charset="-95"/>
              </a:rPr>
              <a:t>Τεχνική: Μην Αποφεύγεις – Τόλμα»</a:t>
            </a:r>
          </a:p>
          <a:p>
            <a:pPr marL="0" indent="0">
              <a:buNone/>
            </a:pPr>
            <a:r>
              <a:rPr lang="el-GR" sz="2600" dirty="0">
                <a:latin typeface="Arial" charset="-95"/>
                <a:ea typeface="Arial" charset="-95"/>
                <a:cs typeface="Arial" charset="-95"/>
              </a:rPr>
              <a:t>περιλαµβάνει την καταγραφή σκέψεων που θα εµψυχώσουν το παιδί και θα το παροτρύνουν στην εφαρµογή </a:t>
            </a:r>
            <a:r>
              <a:rPr lang="el-GR" sz="2600" dirty="0" err="1">
                <a:latin typeface="Arial" charset="-95"/>
                <a:ea typeface="Arial" charset="-95"/>
                <a:cs typeface="Arial" charset="-95"/>
              </a:rPr>
              <a:t>δυσκολων</a:t>
            </a:r>
            <a:r>
              <a:rPr lang="el-GR" sz="2600" dirty="0">
                <a:latin typeface="Arial" charset="-95"/>
                <a:ea typeface="Arial" charset="-95"/>
                <a:cs typeface="Arial" charset="-95"/>
              </a:rPr>
              <a:t> </a:t>
            </a:r>
            <a:r>
              <a:rPr lang="el-GR" sz="2600" dirty="0" smtClean="0">
                <a:latin typeface="Arial" charset="-95"/>
                <a:ea typeface="Arial" charset="-95"/>
                <a:cs typeface="Arial" charset="-95"/>
              </a:rPr>
              <a:t>τεχνικών</a:t>
            </a:r>
            <a:r>
              <a:rPr lang="el-GR" sz="2600" dirty="0">
                <a:latin typeface="Arial" charset="-95"/>
                <a:ea typeface="Arial" charset="-95"/>
                <a:cs typeface="Arial" charset="-95"/>
              </a:rPr>
              <a:t>, όπως η </a:t>
            </a:r>
            <a:r>
              <a:rPr lang="el-GR" sz="2600" dirty="0" smtClean="0">
                <a:latin typeface="Arial" charset="-95"/>
                <a:ea typeface="Arial" charset="-95"/>
                <a:cs typeface="Arial" charset="-95"/>
              </a:rPr>
              <a:t>έκθεση.</a:t>
            </a:r>
          </a:p>
          <a:p>
            <a:pPr marL="0" indent="0">
              <a:buNone/>
            </a:pPr>
            <a:endParaRPr lang="el-GR" u="sng" dirty="0" smtClean="0">
              <a:latin typeface="Arial" charset="-95"/>
              <a:ea typeface="Arial" charset="-95"/>
              <a:cs typeface="Arial" charset="-95"/>
            </a:endParaRPr>
          </a:p>
          <a:p>
            <a:pPr marL="0" indent="0">
              <a:buNone/>
            </a:pPr>
            <a:r>
              <a:rPr lang="el-GR" u="sng" dirty="0" smtClean="0">
                <a:latin typeface="Arial" charset="-95"/>
                <a:ea typeface="Arial" charset="-95"/>
                <a:cs typeface="Arial" charset="-95"/>
              </a:rPr>
              <a:t>Φράσεις </a:t>
            </a:r>
            <a:r>
              <a:rPr lang="el-GR" u="sng" dirty="0">
                <a:latin typeface="Arial" charset="-95"/>
                <a:ea typeface="Arial" charset="-95"/>
                <a:cs typeface="Arial" charset="-95"/>
              </a:rPr>
              <a:t>που µπορεί να χρησιµοποιηθούν</a:t>
            </a:r>
            <a:r>
              <a:rPr lang="el-GR" u="sng" dirty="0" smtClean="0">
                <a:latin typeface="Arial" charset="-95"/>
                <a:ea typeface="Arial" charset="-95"/>
                <a:cs typeface="Arial" charset="-95"/>
              </a:rPr>
              <a:t>:</a:t>
            </a:r>
            <a:endParaRPr lang="el-GR" u="sng" dirty="0">
              <a:latin typeface="Arial" charset="-95"/>
              <a:ea typeface="Arial" charset="-95"/>
              <a:cs typeface="Arial" charset="-95"/>
            </a:endParaRPr>
          </a:p>
          <a:p>
            <a:r>
              <a:rPr lang="el-GR" dirty="0" smtClean="0">
                <a:latin typeface="Arial" charset="-95"/>
                <a:ea typeface="Arial" charset="-95"/>
                <a:cs typeface="Arial" charset="-95"/>
              </a:rPr>
              <a:t> </a:t>
            </a:r>
            <a:r>
              <a:rPr lang="el-GR" i="1" dirty="0">
                <a:latin typeface="Arial" charset="-95"/>
                <a:ea typeface="Arial" charset="-95"/>
                <a:cs typeface="Arial" charset="-95"/>
              </a:rPr>
              <a:t>Όλοι νιώθουν άσχηµα κατά καιρούς. Το να νιώθω άσχηµα είναι ανθρώπινο </a:t>
            </a:r>
          </a:p>
          <a:p>
            <a:r>
              <a:rPr lang="el-GR" i="1" dirty="0" smtClean="0">
                <a:latin typeface="Arial" charset="-95"/>
                <a:ea typeface="Arial" charset="-95"/>
                <a:cs typeface="Arial" charset="-95"/>
              </a:rPr>
              <a:t>Το </a:t>
            </a:r>
            <a:r>
              <a:rPr lang="el-GR" i="1" dirty="0">
                <a:latin typeface="Arial" charset="-95"/>
                <a:ea typeface="Arial" charset="-95"/>
                <a:cs typeface="Arial" charset="-95"/>
              </a:rPr>
              <a:t>να νιώθω άσχηµα είναι δυσάρεστο, δεν είναι καταστροφή </a:t>
            </a:r>
          </a:p>
          <a:p>
            <a:r>
              <a:rPr lang="el-GR" i="1" dirty="0" smtClean="0">
                <a:latin typeface="Arial" charset="-95"/>
                <a:ea typeface="Arial" charset="-95"/>
                <a:cs typeface="Arial" charset="-95"/>
              </a:rPr>
              <a:t>Τα </a:t>
            </a:r>
            <a:r>
              <a:rPr lang="el-GR" i="1" dirty="0">
                <a:latin typeface="Arial" charset="-95"/>
                <a:ea typeface="Arial" charset="-95"/>
                <a:cs typeface="Arial" charset="-95"/>
              </a:rPr>
              <a:t>συναισθήµατα αλλάζουν. Όταν νιώθω άσχηµα, θα περάσει </a:t>
            </a:r>
          </a:p>
          <a:p>
            <a:r>
              <a:rPr lang="el-GR" i="1" dirty="0" smtClean="0">
                <a:latin typeface="Arial" charset="-95"/>
                <a:ea typeface="Arial" charset="-95"/>
                <a:cs typeface="Arial" charset="-95"/>
              </a:rPr>
              <a:t>Μπορώ </a:t>
            </a:r>
            <a:r>
              <a:rPr lang="el-GR" i="1" dirty="0">
                <a:latin typeface="Arial" charset="-95"/>
                <a:ea typeface="Arial" charset="-95"/>
                <a:cs typeface="Arial" charset="-95"/>
              </a:rPr>
              <a:t>να αντιµετωπίσω τα δυσάρεστα συναισθήµατα και να µην τα αποφεύγω </a:t>
            </a:r>
          </a:p>
          <a:p>
            <a:pPr marL="0" indent="0">
              <a:buNone/>
            </a:pPr>
            <a:r>
              <a:rPr lang="el-GR" sz="2100" dirty="0" smtClean="0">
                <a:latin typeface="Arial" charset="-95"/>
                <a:ea typeface="Arial" charset="-95"/>
                <a:cs typeface="Arial" charset="-95"/>
              </a:rPr>
              <a:t>															(</a:t>
            </a:r>
            <a:r>
              <a:rPr lang="el-GR" sz="2100" dirty="0" err="1">
                <a:latin typeface="Arial" charset="-95"/>
                <a:ea typeface="Arial" charset="-95"/>
                <a:cs typeface="Arial" charset="-95"/>
              </a:rPr>
              <a:t>Friedberg</a:t>
            </a:r>
            <a:r>
              <a:rPr lang="el-GR" sz="2100" dirty="0">
                <a:latin typeface="Arial" charset="-95"/>
                <a:ea typeface="Arial" charset="-95"/>
                <a:cs typeface="Arial" charset="-95"/>
              </a:rPr>
              <a:t> </a:t>
            </a:r>
            <a:r>
              <a:rPr lang="el-GR" sz="2100" dirty="0" err="1">
                <a:latin typeface="Arial" charset="-95"/>
                <a:ea typeface="Arial" charset="-95"/>
                <a:cs typeface="Arial" charset="-95"/>
              </a:rPr>
              <a:t>et</a:t>
            </a:r>
            <a:r>
              <a:rPr lang="el-GR" sz="2100" dirty="0">
                <a:latin typeface="Arial" charset="-95"/>
                <a:ea typeface="Arial" charset="-95"/>
                <a:cs typeface="Arial" charset="-95"/>
              </a:rPr>
              <a:t> </a:t>
            </a:r>
            <a:r>
              <a:rPr lang="el-GR" sz="2100" dirty="0" err="1">
                <a:latin typeface="Arial" charset="-95"/>
                <a:ea typeface="Arial" charset="-95"/>
                <a:cs typeface="Arial" charset="-95"/>
              </a:rPr>
              <a:t>al</a:t>
            </a:r>
            <a:r>
              <a:rPr lang="el-GR" sz="2100" dirty="0">
                <a:latin typeface="Arial" charset="-95"/>
                <a:ea typeface="Arial" charset="-95"/>
                <a:cs typeface="Arial" charset="-95"/>
              </a:rPr>
              <a:t>., 2009</a:t>
            </a:r>
            <a:r>
              <a:rPr lang="el-GR" sz="2100" dirty="0" smtClean="0">
                <a:latin typeface="Arial" charset="-95"/>
                <a:ea typeface="Arial" charset="-95"/>
                <a:cs typeface="Arial" charset="-95"/>
              </a:rPr>
              <a:t>)</a:t>
            </a:r>
            <a:endParaRPr lang="en-US" sz="2100" dirty="0">
              <a:latin typeface="Arial" charset="-95"/>
              <a:ea typeface="Arial" charset="-95"/>
              <a:cs typeface="Arial" charset="-95"/>
            </a:endParaRPr>
          </a:p>
        </p:txBody>
      </p:sp>
    </p:spTree>
    <p:extLst>
      <p:ext uri="{BB962C8B-B14F-4D97-AF65-F5344CB8AC3E}">
        <p14:creationId xmlns:p14="http://schemas.microsoft.com/office/powerpoint/2010/main" val="1495749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Προάγοντας τη ψυχική ανθεκτικότητα των μαθητών </a:t>
            </a: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2284" y="2557463"/>
            <a:ext cx="2807432" cy="3317875"/>
          </a:xfrm>
        </p:spPr>
      </p:pic>
      <p:graphicFrame>
        <p:nvGraphicFramePr>
          <p:cNvPr id="4" name="Table 3"/>
          <p:cNvGraphicFramePr>
            <a:graphicFrameLocks noGrp="1"/>
          </p:cNvGraphicFramePr>
          <p:nvPr>
            <p:extLst>
              <p:ext uri="{D42A27DB-BD31-4B8C-83A1-F6EECF244321}">
                <p14:modId xmlns:p14="http://schemas.microsoft.com/office/powerpoint/2010/main" val="41268864"/>
              </p:ext>
            </p:extLst>
          </p:nvPr>
        </p:nvGraphicFramePr>
        <p:xfrm>
          <a:off x="748143" y="2285999"/>
          <a:ext cx="7783099" cy="3779249"/>
        </p:xfrm>
        <a:graphic>
          <a:graphicData uri="http://schemas.openxmlformats.org/drawingml/2006/table">
            <a:tbl>
              <a:tblPr firstRow="1" bandRow="1">
                <a:tableStyleId>{0505E3EF-67EA-436B-97B2-0124C06EBD24}</a:tableStyleId>
              </a:tblPr>
              <a:tblGrid>
                <a:gridCol w="7783099"/>
              </a:tblGrid>
              <a:tr h="627683">
                <a:tc>
                  <a:txBody>
                    <a:bodyPr/>
                    <a:lstStyle/>
                    <a:p>
                      <a:r>
                        <a:rPr lang="en-US" sz="2000" dirty="0" smtClean="0">
                          <a:latin typeface="Arial" charset="-95"/>
                          <a:ea typeface="Arial" charset="-95"/>
                          <a:cs typeface="Arial" charset="-95"/>
                        </a:rPr>
                        <a:t>20) </a:t>
                      </a:r>
                      <a:r>
                        <a:rPr lang="el-GR" sz="2000" dirty="0" smtClean="0">
                          <a:latin typeface="Arial" charset="-95"/>
                          <a:ea typeface="Arial" charset="-95"/>
                          <a:cs typeface="Arial" charset="-95"/>
                        </a:rPr>
                        <a:t>Οι ερωτήσεις του κόμη δράκουλα </a:t>
                      </a:r>
                      <a:endParaRPr lang="en-US" sz="2000" dirty="0">
                        <a:latin typeface="Arial" charset="-95"/>
                        <a:ea typeface="Arial" charset="-95"/>
                        <a:cs typeface="Arial" charset="-95"/>
                      </a:endParaRPr>
                    </a:p>
                  </a:txBody>
                  <a:tcPr/>
                </a:tc>
              </a:tr>
              <a:tr h="3151566">
                <a:tc>
                  <a:txBody>
                    <a:bodyPr/>
                    <a:lstStyle/>
                    <a:p>
                      <a:pPr marL="285750" indent="-285750">
                        <a:lnSpc>
                          <a:spcPct val="150000"/>
                        </a:lnSpc>
                        <a:buFont typeface="Arial" charset="-95"/>
                        <a:buChar char="•"/>
                      </a:pPr>
                      <a:r>
                        <a:rPr lang="el-GR" dirty="0" smtClean="0">
                          <a:latin typeface="Arial" charset="-95"/>
                          <a:ea typeface="Arial" charset="-95"/>
                          <a:cs typeface="Arial" charset="-95"/>
                        </a:rPr>
                        <a:t>Μήπως κατηγορώ άλλους για τα δικά µου λάθη; </a:t>
                      </a:r>
                      <a:endParaRPr lang="en-US" dirty="0" smtClean="0">
                        <a:latin typeface="Arial" charset="-95"/>
                        <a:ea typeface="Arial" charset="-95"/>
                        <a:cs typeface="Arial" charset="-95"/>
                      </a:endParaRPr>
                    </a:p>
                    <a:p>
                      <a:pPr marL="285750" indent="-285750">
                        <a:lnSpc>
                          <a:spcPct val="150000"/>
                        </a:lnSpc>
                        <a:buFont typeface="Arial" charset="-95"/>
                        <a:buChar char="•"/>
                      </a:pPr>
                      <a:r>
                        <a:rPr lang="el-GR" dirty="0" smtClean="0">
                          <a:latin typeface="Arial" charset="-95"/>
                          <a:ea typeface="Arial" charset="-95"/>
                          <a:cs typeface="Arial" charset="-95"/>
                        </a:rPr>
                        <a:t>Μήπως κατηγορώ τον εαυτό µου για λάθη άλλων; </a:t>
                      </a:r>
                      <a:endParaRPr lang="en-US" dirty="0" smtClean="0">
                        <a:latin typeface="Arial" charset="-95"/>
                        <a:ea typeface="Arial" charset="-95"/>
                        <a:cs typeface="Arial" charset="-95"/>
                      </a:endParaRPr>
                    </a:p>
                    <a:p>
                      <a:pPr marL="285750" indent="-285750">
                        <a:lnSpc>
                          <a:spcPct val="150000"/>
                        </a:lnSpc>
                        <a:buFont typeface="Arial" charset="-95"/>
                        <a:buChar char="•"/>
                      </a:pPr>
                      <a:r>
                        <a:rPr lang="el-GR" dirty="0" smtClean="0">
                          <a:latin typeface="Arial" charset="-95"/>
                          <a:ea typeface="Arial" charset="-95"/>
                          <a:cs typeface="Arial" charset="-95"/>
                        </a:rPr>
                        <a:t>Μήπως µπερδεύω το δίκαιο µε αυτό που θέλω; </a:t>
                      </a:r>
                      <a:endParaRPr lang="en-US" dirty="0" smtClean="0">
                        <a:latin typeface="Arial" charset="-95"/>
                        <a:ea typeface="Arial" charset="-95"/>
                        <a:cs typeface="Arial" charset="-95"/>
                      </a:endParaRPr>
                    </a:p>
                    <a:p>
                      <a:pPr marL="285750" indent="-285750">
                        <a:lnSpc>
                          <a:spcPct val="150000"/>
                        </a:lnSpc>
                        <a:buFont typeface="Arial" charset="-95"/>
                        <a:buChar char="•"/>
                      </a:pPr>
                      <a:r>
                        <a:rPr lang="el-GR" dirty="0" smtClean="0">
                          <a:latin typeface="Arial" charset="-95"/>
                          <a:ea typeface="Arial" charset="-95"/>
                          <a:cs typeface="Arial" charset="-95"/>
                        </a:rPr>
                        <a:t>Μήπως µπερδεύω το «για λίγο» µε το «για πάντα»; </a:t>
                      </a:r>
                      <a:endParaRPr lang="en-US" dirty="0" smtClean="0">
                        <a:latin typeface="Arial" charset="-95"/>
                        <a:ea typeface="Arial" charset="-95"/>
                        <a:cs typeface="Arial" charset="-95"/>
                      </a:endParaRPr>
                    </a:p>
                    <a:p>
                      <a:pPr marL="285750" indent="-285750">
                        <a:lnSpc>
                          <a:spcPct val="150000"/>
                        </a:lnSpc>
                        <a:buFont typeface="Arial" charset="-95"/>
                        <a:buChar char="•"/>
                      </a:pPr>
                      <a:r>
                        <a:rPr lang="el-GR" dirty="0" smtClean="0">
                          <a:latin typeface="Arial" charset="-95"/>
                          <a:ea typeface="Arial" charset="-95"/>
                          <a:cs typeface="Arial" charset="-95"/>
                        </a:rPr>
                        <a:t>Μήπως είµαι αυστηρός/ή µε τον εαυτό µου; </a:t>
                      </a:r>
                      <a:endParaRPr lang="en-US" dirty="0" smtClean="0">
                        <a:latin typeface="Arial" charset="-95"/>
                        <a:ea typeface="Arial" charset="-95"/>
                        <a:cs typeface="Arial" charset="-95"/>
                      </a:endParaRPr>
                    </a:p>
                    <a:p>
                      <a:pPr marL="285750" indent="-285750">
                        <a:lnSpc>
                          <a:spcPct val="150000"/>
                        </a:lnSpc>
                        <a:buFont typeface="Arial" charset="-95"/>
                        <a:buChar char="•"/>
                      </a:pPr>
                      <a:r>
                        <a:rPr lang="el-GR" dirty="0" smtClean="0">
                          <a:latin typeface="Arial" charset="-95"/>
                          <a:ea typeface="Arial" charset="-95"/>
                          <a:cs typeface="Arial" charset="-95"/>
                        </a:rPr>
                        <a:t>Μήπως ξεχνάω τα θετικά µου; </a:t>
                      </a:r>
                      <a:endParaRPr lang="en-US" dirty="0">
                        <a:latin typeface="Arial" charset="-95"/>
                        <a:ea typeface="Arial" charset="-95"/>
                        <a:cs typeface="Arial" charset="-95"/>
                      </a:endParaRPr>
                    </a:p>
                  </a:txBody>
                  <a:tcPr/>
                </a:tc>
              </a:tr>
            </a:tbl>
          </a:graphicData>
        </a:graphic>
      </p:graphicFrame>
      <p:sp>
        <p:nvSpPr>
          <p:cNvPr id="6" name="Rectangle 5"/>
          <p:cNvSpPr/>
          <p:nvPr/>
        </p:nvSpPr>
        <p:spPr>
          <a:xfrm>
            <a:off x="8772801" y="2718827"/>
            <a:ext cx="2671056" cy="1354217"/>
          </a:xfrm>
          <a:prstGeom prst="rect">
            <a:avLst/>
          </a:prstGeom>
        </p:spPr>
        <p:txBody>
          <a:bodyPr wrap="square">
            <a:spAutoFit/>
          </a:bodyPr>
          <a:lstStyle/>
          <a:p>
            <a:pPr algn="ctr"/>
            <a:r>
              <a:rPr lang="el-GR" sz="1600" dirty="0"/>
              <a:t>Πρόκειται για ερωτήσεις που βοηθούν στην αµφισβήτηση των δυσλειτουργικών σκέψεων και στην παραγωγή εναλλακτικών </a:t>
            </a:r>
            <a:endParaRPr lang="en-US" sz="1600" dirty="0" smtClean="0"/>
          </a:p>
          <a:p>
            <a:pPr algn="ctr"/>
            <a:r>
              <a:rPr lang="el-GR" dirty="0" smtClean="0"/>
              <a:t>(</a:t>
            </a:r>
            <a:r>
              <a:rPr lang="el-GR" sz="1400" dirty="0" err="1"/>
              <a:t>Friedberg</a:t>
            </a:r>
            <a:r>
              <a:rPr lang="el-GR" sz="1400" dirty="0"/>
              <a:t> </a:t>
            </a:r>
            <a:r>
              <a:rPr lang="el-GR" sz="1400" dirty="0" err="1"/>
              <a:t>et</a:t>
            </a:r>
            <a:r>
              <a:rPr lang="el-GR" sz="1400" dirty="0"/>
              <a:t> </a:t>
            </a:r>
            <a:r>
              <a:rPr lang="el-GR" sz="1400" dirty="0" err="1"/>
              <a:t>al</a:t>
            </a:r>
            <a:r>
              <a:rPr lang="el-GR" sz="1400" dirty="0"/>
              <a:t>., 2009</a:t>
            </a:r>
            <a:r>
              <a:rPr lang="el-GR" sz="1400" dirty="0" smtClean="0"/>
              <a:t>)</a:t>
            </a:r>
            <a:endParaRPr lang="en-US" sz="1400" dirty="0"/>
          </a:p>
        </p:txBody>
      </p:sp>
    </p:spTree>
    <p:extLst>
      <p:ext uri="{BB962C8B-B14F-4D97-AF65-F5344CB8AC3E}">
        <p14:creationId xmlns:p14="http://schemas.microsoft.com/office/powerpoint/2010/main" val="18554599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l-GR" dirty="0"/>
              <a:t>Οι μέθοδοι αντιμετώπισης ταξινομούνται σε τρεις κατηγορίες, ανάλογα με τα αποτελέσματα (</a:t>
            </a:r>
            <a:r>
              <a:rPr lang="el-GR" dirty="0" err="1"/>
              <a:t>Milton</a:t>
            </a:r>
            <a:r>
              <a:rPr lang="el-GR" dirty="0"/>
              <a:t>, 1981): </a:t>
            </a:r>
            <a:endParaRPr lang="en-US" dirty="0" smtClean="0"/>
          </a:p>
          <a:p>
            <a:r>
              <a:rPr lang="el-GR" dirty="0" smtClean="0"/>
              <a:t>1</a:t>
            </a:r>
            <a:r>
              <a:rPr lang="el-GR" dirty="0"/>
              <a:t>. ΋</a:t>
            </a:r>
            <a:r>
              <a:rPr lang="el-GR" dirty="0" err="1"/>
              <a:t>ταν</a:t>
            </a:r>
            <a:r>
              <a:rPr lang="el-GR" dirty="0"/>
              <a:t> η μια ομάδα χάνει και η άλλη κερδίζει (</a:t>
            </a:r>
            <a:r>
              <a:rPr lang="el-GR" dirty="0" err="1"/>
              <a:t>win-lose</a:t>
            </a:r>
            <a:r>
              <a:rPr lang="el-GR" dirty="0"/>
              <a:t>). 2. ΋</a:t>
            </a:r>
            <a:r>
              <a:rPr lang="el-GR" dirty="0" err="1"/>
              <a:t>ταν</a:t>
            </a:r>
            <a:r>
              <a:rPr lang="el-GR" dirty="0"/>
              <a:t> και οι δυο ομάδες χάνουν σε κάποια θέματα αλλά κερδίζουν σε κάποια άλλα (</a:t>
            </a:r>
            <a:r>
              <a:rPr lang="el-GR" dirty="0" err="1"/>
              <a:t>lose-lose</a:t>
            </a:r>
            <a:r>
              <a:rPr lang="el-GR" dirty="0"/>
              <a:t>). 3. ΋</a:t>
            </a:r>
            <a:r>
              <a:rPr lang="el-GR" dirty="0" err="1"/>
              <a:t>ταν</a:t>
            </a:r>
            <a:r>
              <a:rPr lang="el-GR" dirty="0"/>
              <a:t> και οι δυο ομάδες κερδίζουν (</a:t>
            </a:r>
            <a:r>
              <a:rPr lang="el-GR" dirty="0" err="1"/>
              <a:t>win-win</a:t>
            </a:r>
            <a:r>
              <a:rPr lang="el-GR" dirty="0"/>
              <a:t>) [«επίλυση συγκρούσεων» (</a:t>
            </a:r>
            <a:r>
              <a:rPr lang="el-GR" dirty="0" err="1"/>
              <a:t>consensus</a:t>
            </a:r>
            <a:r>
              <a:rPr lang="el-GR" dirty="0"/>
              <a:t> </a:t>
            </a:r>
            <a:r>
              <a:rPr lang="el-GR" dirty="0" err="1"/>
              <a:t>or</a:t>
            </a:r>
            <a:r>
              <a:rPr lang="el-GR" dirty="0"/>
              <a:t> </a:t>
            </a:r>
            <a:r>
              <a:rPr lang="el-GR" dirty="0" err="1"/>
              <a:t>integrative</a:t>
            </a:r>
            <a:r>
              <a:rPr lang="el-GR" dirty="0"/>
              <a:t> </a:t>
            </a:r>
            <a:r>
              <a:rPr lang="el-GR" dirty="0" err="1"/>
              <a:t>decision</a:t>
            </a:r>
            <a:r>
              <a:rPr lang="el-GR" dirty="0"/>
              <a:t> </a:t>
            </a:r>
            <a:r>
              <a:rPr lang="el-GR" dirty="0" err="1"/>
              <a:t>making</a:t>
            </a:r>
            <a:r>
              <a:rPr lang="el-GR" dirty="0"/>
              <a:t>] και επιτυγχάνεται, όταν και οι δυο πλευρές προσπαθούν εν γνώσει τους να πετύχουν τους στόχους όλων με </a:t>
            </a:r>
            <a:r>
              <a:rPr lang="el-GR" dirty="0" err="1"/>
              <a:t>αλληλοϋποστηρικτικές</a:t>
            </a:r>
            <a:r>
              <a:rPr lang="el-GR" dirty="0"/>
              <a:t>, εντατικές και μεθοδικές προσπάθειες σε ένα περιβάλλον που υποστηρίζει τη συνεργασία με δομημένες διαδικασίες (</a:t>
            </a:r>
            <a:r>
              <a:rPr lang="el-GR" dirty="0" err="1"/>
              <a:t>Μαυραντζά</a:t>
            </a:r>
            <a:r>
              <a:rPr lang="el-GR" dirty="0"/>
              <a:t>, 2011).</a:t>
            </a:r>
            <a:endParaRPr lang="en-US" dirty="0"/>
          </a:p>
        </p:txBody>
      </p:sp>
    </p:spTree>
    <p:extLst>
      <p:ext uri="{BB962C8B-B14F-4D97-AF65-F5344CB8AC3E}">
        <p14:creationId xmlns:p14="http://schemas.microsoft.com/office/powerpoint/2010/main" val="8323161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l-GR" sz="3200" b="1" dirty="0"/>
              <a:t>Προάγοντας τη ψυχική ανθεκτικότητα των μαθητών </a:t>
            </a:r>
            <a:r>
              <a:rPr lang="en-US" sz="3200" b="1" dirty="0" smtClean="0"/>
              <a:t/>
            </a:r>
            <a:br>
              <a:rPr lang="en-US" sz="3200" b="1" dirty="0" smtClean="0"/>
            </a:br>
            <a:r>
              <a:rPr lang="en-US" sz="2400" b="1" dirty="0" smtClean="0"/>
              <a:t>21) </a:t>
            </a:r>
            <a:r>
              <a:rPr lang="el-GR" sz="2400" b="1" dirty="0" smtClean="0"/>
              <a:t>Κάρτες επίλυσης προβλημάτων  </a:t>
            </a:r>
            <a:r>
              <a:rPr lang="el-GR" sz="2400" dirty="0" smtClean="0"/>
              <a:t>(</a:t>
            </a:r>
            <a:r>
              <a:rPr lang="en-US" sz="2400" dirty="0" smtClean="0"/>
              <a:t>Problem solving)</a:t>
            </a:r>
            <a:endParaRPr lang="en-US" sz="2800" dirty="0"/>
          </a:p>
        </p:txBody>
      </p:sp>
      <p:sp>
        <p:nvSpPr>
          <p:cNvPr id="3" name="Content Placeholder 2"/>
          <p:cNvSpPr>
            <a:spLocks noGrp="1"/>
          </p:cNvSpPr>
          <p:nvPr>
            <p:ph idx="1"/>
          </p:nvPr>
        </p:nvSpPr>
        <p:spPr/>
        <p:txBody>
          <a:bodyPr/>
          <a:lstStyle/>
          <a:p>
            <a:endParaRPr lang="en-US" dirty="0"/>
          </a:p>
        </p:txBody>
      </p:sp>
      <p:pic>
        <p:nvPicPr>
          <p:cNvPr id="15364" name="Picture 4" descr="ποτέλεσμα εικόνας για κάρτες τι θα έκανες εά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77" y="2285999"/>
            <a:ext cx="4939145" cy="40039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ποτέλεσμα εικόνας για κάρτες τι θα έκανες εά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2285999"/>
            <a:ext cx="5438775" cy="40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233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b="1" dirty="0"/>
              <a:t>Προάγοντας τη ψυχική ανθεκτικότητα των μαθητών </a:t>
            </a:r>
            <a:r>
              <a:rPr lang="el-GR" sz="4800" dirty="0"/>
              <a:t/>
            </a:r>
            <a:br>
              <a:rPr lang="el-GR" sz="4800" dirty="0"/>
            </a:br>
            <a:endParaRPr lang="en-US" sz="4400" dirty="0"/>
          </a:p>
        </p:txBody>
      </p:sp>
      <p:pic>
        <p:nvPicPr>
          <p:cNvPr id="4" name="Ασκήσεις χαλάρωσης για παιδιά (α).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73823" y="2595646"/>
            <a:ext cx="4422775" cy="3317875"/>
          </a:xfrm>
        </p:spPr>
      </p:pic>
      <p:sp>
        <p:nvSpPr>
          <p:cNvPr id="6" name="Slide Number Placeholder 5"/>
          <p:cNvSpPr>
            <a:spLocks noGrp="1"/>
          </p:cNvSpPr>
          <p:nvPr>
            <p:ph type="sldNum" sz="quarter" idx="12"/>
          </p:nvPr>
        </p:nvSpPr>
        <p:spPr/>
        <p:txBody>
          <a:bodyPr/>
          <a:lstStyle/>
          <a:p>
            <a:fld id="{2B89511D-6B12-7D43-9297-1F148B6CA5E0}" type="slidenum">
              <a:rPr lang="en-US" smtClean="0"/>
              <a:t>47</a:t>
            </a:fld>
            <a:endParaRPr lang="en-US"/>
          </a:p>
        </p:txBody>
      </p:sp>
      <p:sp>
        <p:nvSpPr>
          <p:cNvPr id="5" name="Rectangle 4"/>
          <p:cNvSpPr/>
          <p:nvPr/>
        </p:nvSpPr>
        <p:spPr>
          <a:xfrm>
            <a:off x="1295402" y="2595646"/>
            <a:ext cx="5003046" cy="2800767"/>
          </a:xfrm>
          <a:prstGeom prst="rect">
            <a:avLst/>
          </a:prstGeom>
        </p:spPr>
        <p:txBody>
          <a:bodyPr wrap="square">
            <a:spAutoFit/>
          </a:bodyPr>
          <a:lstStyle/>
          <a:p>
            <a:r>
              <a:rPr lang="en-US" sz="2400" b="1" dirty="0" smtClean="0"/>
              <a:t>22) </a:t>
            </a:r>
            <a:r>
              <a:rPr lang="el-GR" sz="2400" b="1" dirty="0" smtClean="0"/>
              <a:t>Τεχνικές </a:t>
            </a:r>
            <a:r>
              <a:rPr lang="el-GR" sz="2400" b="1" dirty="0"/>
              <a:t>χαλάρωσης </a:t>
            </a:r>
            <a:endParaRPr lang="en-US" sz="2400" b="1" dirty="0" smtClean="0"/>
          </a:p>
          <a:p>
            <a:endParaRPr lang="en-US" sz="2400" dirty="0"/>
          </a:p>
          <a:p>
            <a:r>
              <a:rPr lang="el-GR" sz="2400" dirty="0" smtClean="0"/>
              <a:t>Στις </a:t>
            </a:r>
            <a:r>
              <a:rPr lang="el-GR" sz="2400" dirty="0"/>
              <a:t>τεχνικές χαλάρωσης ανήκουν η διαφραγµατική αναπνοή, η σταδιακή </a:t>
            </a:r>
            <a:r>
              <a:rPr lang="el-GR" sz="2400" dirty="0" err="1"/>
              <a:t>νευροµυϊκή</a:t>
            </a:r>
            <a:r>
              <a:rPr lang="el-GR" sz="2400" dirty="0"/>
              <a:t> </a:t>
            </a:r>
            <a:r>
              <a:rPr lang="el-GR" sz="2400" dirty="0" smtClean="0"/>
              <a:t>χαλάρωση</a:t>
            </a:r>
            <a:r>
              <a:rPr lang="el-GR" sz="2400" dirty="0"/>
              <a:t>,</a:t>
            </a:r>
            <a:r>
              <a:rPr lang="el-GR" sz="2400" dirty="0" smtClean="0"/>
              <a:t> </a:t>
            </a:r>
            <a:r>
              <a:rPr lang="el-GR" sz="2400" dirty="0"/>
              <a:t>κ.α. </a:t>
            </a:r>
            <a:endParaRPr lang="en-US" sz="2400" dirty="0"/>
          </a:p>
          <a:p>
            <a:endParaRPr lang="el-GR" sz="2800" dirty="0"/>
          </a:p>
          <a:p>
            <a:endParaRPr lang="el-GR" sz="2800" dirty="0" smtClean="0"/>
          </a:p>
        </p:txBody>
      </p:sp>
      <p:sp>
        <p:nvSpPr>
          <p:cNvPr id="3" name="Rectangle 2"/>
          <p:cNvSpPr/>
          <p:nvPr/>
        </p:nvSpPr>
        <p:spPr>
          <a:xfrm>
            <a:off x="10317043" y="6353361"/>
            <a:ext cx="1620957" cy="369332"/>
          </a:xfrm>
          <a:prstGeom prst="rect">
            <a:avLst/>
          </a:prstGeom>
        </p:spPr>
        <p:txBody>
          <a:bodyPr wrap="none">
            <a:spAutoFit/>
          </a:bodyPr>
          <a:lstStyle/>
          <a:p>
            <a:r>
              <a:rPr lang="el-GR" i="1" dirty="0"/>
              <a:t>(</a:t>
            </a:r>
            <a:r>
              <a:rPr lang="el-GR" i="1" dirty="0" err="1"/>
              <a:t>Lauth</a:t>
            </a:r>
            <a:r>
              <a:rPr lang="el-GR" i="1" dirty="0"/>
              <a:t>, 2000</a:t>
            </a:r>
            <a:r>
              <a:rPr lang="el-GR" i="1" dirty="0" smtClean="0"/>
              <a:t>)</a:t>
            </a:r>
            <a:endParaRPr lang="en-US" i="1" dirty="0"/>
          </a:p>
        </p:txBody>
      </p:sp>
    </p:spTree>
    <p:extLst>
      <p:ext uri="{BB962C8B-B14F-4D97-AF65-F5344CB8AC3E}">
        <p14:creationId xmlns:p14="http://schemas.microsoft.com/office/powerpoint/2010/main" val="867874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Προάγοντας τη ψυχική ανθεκτικότητα των μαθητών </a:t>
            </a:r>
            <a:endParaRPr lang="en-US" sz="3600" dirty="0"/>
          </a:p>
        </p:txBody>
      </p:sp>
      <p:sp>
        <p:nvSpPr>
          <p:cNvPr id="3" name="Content Placeholder 2"/>
          <p:cNvSpPr>
            <a:spLocks noGrp="1"/>
          </p:cNvSpPr>
          <p:nvPr>
            <p:ph idx="1"/>
          </p:nvPr>
        </p:nvSpPr>
        <p:spPr>
          <a:xfrm>
            <a:off x="761999" y="2603500"/>
            <a:ext cx="6412347" cy="3416300"/>
          </a:xfrm>
        </p:spPr>
        <p:txBody>
          <a:bodyPr>
            <a:normAutofit/>
          </a:bodyPr>
          <a:lstStyle/>
          <a:p>
            <a:pPr marL="0" indent="0">
              <a:buNone/>
            </a:pPr>
            <a:r>
              <a:rPr lang="en-US" sz="2400" b="1" dirty="0" smtClean="0"/>
              <a:t>23) </a:t>
            </a:r>
            <a:r>
              <a:rPr lang="el-GR" sz="2400" b="1" dirty="0" smtClean="0"/>
              <a:t>Επικοινωνία με το σπίτι – Ανατροφοδότηση </a:t>
            </a:r>
          </a:p>
          <a:p>
            <a:endParaRPr lang="el-GR" dirty="0"/>
          </a:p>
          <a:p>
            <a:r>
              <a:rPr lang="el-GR" dirty="0" smtClean="0"/>
              <a:t>Βρείτε κάτι καλό που είδατε σε κάθε παιδί στην ομάδα και επικοινωνήσετε μέσω </a:t>
            </a:r>
            <a:r>
              <a:rPr lang="en-US" dirty="0" smtClean="0"/>
              <a:t>email. </a:t>
            </a:r>
          </a:p>
          <a:p>
            <a:r>
              <a:rPr lang="el-GR" dirty="0" smtClean="0"/>
              <a:t>Ενίσχυση για δημιουργία θετικών δεσμών με το σπίτι και  ευκαιρία να δείξετε αναγνώριση και εκτίμηση για αυτά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346" y="2299854"/>
            <a:ext cx="4518890" cy="3962401"/>
          </a:xfrm>
          <a:prstGeom prst="rect">
            <a:avLst/>
          </a:prstGeom>
        </p:spPr>
      </p:pic>
    </p:spTree>
    <p:extLst>
      <p:ext uri="{BB962C8B-B14F-4D97-AF65-F5344CB8AC3E}">
        <p14:creationId xmlns:p14="http://schemas.microsoft.com/office/powerpoint/2010/main" val="14834691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Προάγοντας τη ψυχική ανθεκτικότητα των μαθητών </a:t>
            </a:r>
            <a:endParaRPr lang="en-US" sz="3600" dirty="0"/>
          </a:p>
        </p:txBody>
      </p:sp>
      <p:sp>
        <p:nvSpPr>
          <p:cNvPr id="3" name="Content Placeholder 2"/>
          <p:cNvSpPr>
            <a:spLocks noGrp="1"/>
          </p:cNvSpPr>
          <p:nvPr>
            <p:ph idx="1"/>
          </p:nvPr>
        </p:nvSpPr>
        <p:spPr>
          <a:xfrm>
            <a:off x="1154954" y="2603500"/>
            <a:ext cx="8825659" cy="3357034"/>
          </a:xfrm>
        </p:spPr>
        <p:txBody>
          <a:bodyPr>
            <a:normAutofit lnSpcReduction="10000"/>
          </a:bodyPr>
          <a:lstStyle/>
          <a:p>
            <a:pPr marL="0" indent="0">
              <a:buNone/>
            </a:pPr>
            <a:r>
              <a:rPr lang="en-US" sz="2100" b="1" dirty="0" smtClean="0">
                <a:latin typeface="Arial" charset="-95"/>
                <a:ea typeface="Arial" charset="-95"/>
                <a:cs typeface="Arial" charset="-95"/>
              </a:rPr>
              <a:t>24) </a:t>
            </a:r>
            <a:r>
              <a:rPr lang="el-GR" sz="2100" b="1" dirty="0" smtClean="0">
                <a:latin typeface="Arial" charset="-95"/>
                <a:ea typeface="Arial" charset="-95"/>
                <a:cs typeface="Arial" charset="-95"/>
              </a:rPr>
              <a:t>Εκπαίδευση γονέων </a:t>
            </a:r>
            <a:r>
              <a:rPr lang="en-US" sz="2100" b="1" dirty="0" smtClean="0">
                <a:latin typeface="Arial" charset="-95"/>
                <a:ea typeface="Arial" charset="-95"/>
                <a:cs typeface="Arial" charset="-95"/>
              </a:rPr>
              <a:t>(parent training) </a:t>
            </a:r>
          </a:p>
          <a:p>
            <a:pPr marL="0" indent="0">
              <a:buNone/>
            </a:pPr>
            <a:endParaRPr lang="en-US" b="1" dirty="0" smtClean="0">
              <a:latin typeface="Arial" charset="-95"/>
              <a:ea typeface="Arial" charset="-95"/>
              <a:cs typeface="Arial" charset="-95"/>
            </a:endParaRPr>
          </a:p>
          <a:p>
            <a:r>
              <a:rPr lang="el-GR" sz="1900" dirty="0">
                <a:latin typeface="Arial" charset="-95"/>
                <a:ea typeface="Arial" charset="-95"/>
                <a:cs typeface="Arial" charset="-95"/>
              </a:rPr>
              <a:t>Έχουν </a:t>
            </a:r>
            <a:r>
              <a:rPr lang="el-GR" sz="1900" b="1" dirty="0">
                <a:latin typeface="Arial" charset="-95"/>
                <a:ea typeface="Arial" charset="-95"/>
                <a:cs typeface="Arial" charset="-95"/>
              </a:rPr>
              <a:t>εκπαιδευτικό χαρακτήρα</a:t>
            </a:r>
            <a:r>
              <a:rPr lang="el-GR" sz="1900" dirty="0">
                <a:latin typeface="Arial" charset="-95"/>
                <a:ea typeface="Arial" charset="-95"/>
                <a:cs typeface="Arial" charset="-95"/>
              </a:rPr>
              <a:t>, οι </a:t>
            </a:r>
            <a:r>
              <a:rPr lang="el-GR" sz="1900" b="1" dirty="0">
                <a:latin typeface="Arial" charset="-95"/>
                <a:ea typeface="Arial" charset="-95"/>
                <a:cs typeface="Arial" charset="-95"/>
              </a:rPr>
              <a:t>γονείς µαθαίνουν συγκεκριµένες τεχνικές</a:t>
            </a:r>
            <a:r>
              <a:rPr lang="el-GR" sz="1900" dirty="0" smtClean="0">
                <a:latin typeface="Arial" charset="-95"/>
                <a:ea typeface="Arial" charset="-95"/>
                <a:cs typeface="Arial" charset="-95"/>
              </a:rPr>
              <a:t>.</a:t>
            </a:r>
            <a:endParaRPr lang="en-US" sz="1900" dirty="0" smtClean="0">
              <a:latin typeface="Arial" charset="-95"/>
              <a:ea typeface="Arial" charset="-95"/>
              <a:cs typeface="Arial" charset="-95"/>
            </a:endParaRPr>
          </a:p>
          <a:p>
            <a:r>
              <a:rPr lang="el-GR" sz="1900" dirty="0" smtClean="0">
                <a:latin typeface="Arial" charset="-95"/>
                <a:ea typeface="Arial" charset="-95"/>
                <a:cs typeface="Arial" charset="-95"/>
              </a:rPr>
              <a:t>∆</a:t>
            </a:r>
            <a:r>
              <a:rPr lang="el-GR" sz="1900" dirty="0" err="1">
                <a:latin typeface="Arial" charset="-95"/>
                <a:ea typeface="Arial" charset="-95"/>
                <a:cs typeface="Arial" charset="-95"/>
              </a:rPr>
              <a:t>ίνεται</a:t>
            </a:r>
            <a:r>
              <a:rPr lang="el-GR" sz="1900" dirty="0">
                <a:latin typeface="Arial" charset="-95"/>
                <a:ea typeface="Arial" charset="-95"/>
                <a:cs typeface="Arial" charset="-95"/>
              </a:rPr>
              <a:t> έµφαση στη µέτρηση και την </a:t>
            </a:r>
            <a:r>
              <a:rPr lang="el-GR" sz="1900" b="1" dirty="0">
                <a:latin typeface="Arial" charset="-95"/>
                <a:ea typeface="Arial" charset="-95"/>
                <a:cs typeface="Arial" charset="-95"/>
              </a:rPr>
              <a:t>καταγραφή των </a:t>
            </a:r>
            <a:r>
              <a:rPr lang="el-GR" sz="1900" b="1" dirty="0" err="1">
                <a:latin typeface="Arial" charset="-95"/>
                <a:ea typeface="Arial" charset="-95"/>
                <a:cs typeface="Arial" charset="-95"/>
              </a:rPr>
              <a:t>παρατηρήσιµων</a:t>
            </a:r>
            <a:r>
              <a:rPr lang="el-GR" sz="1900" b="1" dirty="0">
                <a:latin typeface="Arial" charset="-95"/>
                <a:ea typeface="Arial" charset="-95"/>
                <a:cs typeface="Arial" charset="-95"/>
              </a:rPr>
              <a:t> και µετρήσιµων συµπεριφορών, κυρίως των θετικών</a:t>
            </a:r>
            <a:r>
              <a:rPr lang="el-GR" sz="1900" dirty="0">
                <a:latin typeface="Arial" charset="-95"/>
                <a:ea typeface="Arial" charset="-95"/>
                <a:cs typeface="Arial" charset="-95"/>
              </a:rPr>
              <a:t>. </a:t>
            </a:r>
            <a:endParaRPr lang="en-US" sz="1900" dirty="0">
              <a:latin typeface="Arial" charset="-95"/>
              <a:ea typeface="Arial" charset="-95"/>
              <a:cs typeface="Arial" charset="-95"/>
            </a:endParaRPr>
          </a:p>
          <a:p>
            <a:r>
              <a:rPr lang="el-GR" sz="1900" dirty="0" smtClean="0">
                <a:latin typeface="Arial" charset="-95"/>
                <a:ea typeface="Arial" charset="-95"/>
                <a:cs typeface="Arial" charset="-95"/>
              </a:rPr>
              <a:t>Περιλαµβάνεται </a:t>
            </a:r>
            <a:r>
              <a:rPr lang="el-GR" sz="1900" dirty="0">
                <a:latin typeface="Arial" charset="-95"/>
                <a:ea typeface="Arial" charset="-95"/>
                <a:cs typeface="Arial" charset="-95"/>
              </a:rPr>
              <a:t>η </a:t>
            </a:r>
            <a:r>
              <a:rPr lang="el-GR" sz="1900" b="1" dirty="0">
                <a:latin typeface="Arial" charset="-95"/>
                <a:ea typeface="Arial" charset="-95"/>
                <a:cs typeface="Arial" charset="-95"/>
              </a:rPr>
              <a:t>θετική ενίσχυση και περιορισµένη χρήση της τιµωρίας</a:t>
            </a:r>
            <a:r>
              <a:rPr lang="el-GR" sz="1900" dirty="0" smtClean="0">
                <a:latin typeface="Arial" charset="-95"/>
                <a:ea typeface="Arial" charset="-95"/>
                <a:cs typeface="Arial" charset="-95"/>
              </a:rPr>
              <a:t>.</a:t>
            </a:r>
            <a:endParaRPr lang="en-US" sz="1900" dirty="0" smtClean="0">
              <a:latin typeface="Arial" charset="-95"/>
              <a:ea typeface="Arial" charset="-95"/>
              <a:cs typeface="Arial" charset="-95"/>
            </a:endParaRPr>
          </a:p>
          <a:p>
            <a:r>
              <a:rPr lang="el-GR" sz="1900" dirty="0" smtClean="0">
                <a:latin typeface="Arial" charset="-95"/>
                <a:ea typeface="Arial" charset="-95"/>
                <a:cs typeface="Arial" charset="-95"/>
              </a:rPr>
              <a:t>Υπάρχει </a:t>
            </a:r>
            <a:r>
              <a:rPr lang="el-GR" sz="1900" b="1" dirty="0">
                <a:latin typeface="Arial" charset="-95"/>
                <a:ea typeface="Arial" charset="-95"/>
                <a:cs typeface="Arial" charset="-95"/>
              </a:rPr>
              <a:t>γραπτό υλικό για την υποστήριξη των γονιών </a:t>
            </a:r>
            <a:r>
              <a:rPr lang="el-GR" sz="1900" dirty="0">
                <a:latin typeface="Arial" charset="-95"/>
                <a:ea typeface="Arial" charset="-95"/>
                <a:cs typeface="Arial" charset="-95"/>
              </a:rPr>
              <a:t>(επεξηγηµατικά κείµενα, οδηγοί, προτεινόµενες εργασίες για το σπίτι). </a:t>
            </a:r>
            <a:endParaRPr lang="en-US" sz="1900" dirty="0" smtClean="0">
              <a:latin typeface="Arial" charset="-95"/>
              <a:ea typeface="Arial" charset="-95"/>
              <a:cs typeface="Arial" charset="-95"/>
            </a:endParaRPr>
          </a:p>
        </p:txBody>
      </p:sp>
    </p:spTree>
    <p:extLst>
      <p:ext uri="{BB962C8B-B14F-4D97-AF65-F5344CB8AC3E}">
        <p14:creationId xmlns:p14="http://schemas.microsoft.com/office/powerpoint/2010/main" val="1169442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954" y="1680634"/>
            <a:ext cx="4663955" cy="458162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682" y="1680634"/>
            <a:ext cx="5355334" cy="4581622"/>
          </a:xfrm>
          <a:prstGeom prst="rect">
            <a:avLst/>
          </a:prstGeom>
        </p:spPr>
      </p:pic>
    </p:spTree>
    <p:extLst>
      <p:ext uri="{BB962C8B-B14F-4D97-AF65-F5344CB8AC3E}">
        <p14:creationId xmlns:p14="http://schemas.microsoft.com/office/powerpoint/2010/main" val="52923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Προάγοντας τη ψυχική ανθεκτικότητα των μαθητών </a:t>
            </a:r>
            <a:endParaRPr lang="en-US" sz="3600" dirty="0"/>
          </a:p>
        </p:txBody>
      </p:sp>
      <p:sp>
        <p:nvSpPr>
          <p:cNvPr id="3" name="Content Placeholder 2"/>
          <p:cNvSpPr>
            <a:spLocks noGrp="1"/>
          </p:cNvSpPr>
          <p:nvPr>
            <p:ph idx="1"/>
          </p:nvPr>
        </p:nvSpPr>
        <p:spPr>
          <a:xfrm>
            <a:off x="352303" y="2381827"/>
            <a:ext cx="9628310" cy="727528"/>
          </a:xfrm>
        </p:spPr>
        <p:txBody>
          <a:bodyPr>
            <a:normAutofit/>
          </a:bodyPr>
          <a:lstStyle/>
          <a:p>
            <a:pPr marL="0" indent="0">
              <a:buNone/>
            </a:pPr>
            <a:r>
              <a:rPr lang="el-GR" sz="2400" b="1" dirty="0" smtClean="0"/>
              <a:t>Κλείσιμο σχολικής χρονιάς – Απολογισμός </a:t>
            </a:r>
          </a:p>
          <a:p>
            <a:pPr marL="0" indent="0">
              <a:buNone/>
            </a:pPr>
            <a:endParaRPr lang="en-US" b="1" dirty="0" smtClean="0"/>
          </a:p>
        </p:txBody>
      </p:sp>
      <p:sp>
        <p:nvSpPr>
          <p:cNvPr id="4" name="Content Placeholder 2"/>
          <p:cNvSpPr txBox="1">
            <a:spLocks/>
          </p:cNvSpPr>
          <p:nvPr/>
        </p:nvSpPr>
        <p:spPr>
          <a:xfrm>
            <a:off x="352303" y="3331029"/>
            <a:ext cx="6772890" cy="3526971"/>
          </a:xfrm>
          <a:prstGeom prst="rect">
            <a:avLst/>
          </a:prstGeom>
          <a:solidFill>
            <a:schemeClr val="accent3">
              <a:lumMod val="20000"/>
              <a:lumOff val="80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l-GR" sz="2200" b="1" dirty="0" smtClean="0">
                <a:solidFill>
                  <a:schemeClr val="tx1"/>
                </a:solidFill>
              </a:rPr>
              <a:t>Βιωματική Άσκηση: Σύνδεση παρελθόν με παρόν</a:t>
            </a:r>
          </a:p>
          <a:p>
            <a:endParaRPr lang="el-GR" sz="2200" dirty="0" smtClean="0">
              <a:solidFill>
                <a:schemeClr val="tx1"/>
              </a:solidFill>
            </a:endParaRPr>
          </a:p>
          <a:p>
            <a:pPr marL="0" indent="0">
              <a:buFont typeface="Wingdings 3" charset="2"/>
              <a:buNone/>
            </a:pPr>
            <a:r>
              <a:rPr lang="el-GR" sz="2200" dirty="0" smtClean="0">
                <a:solidFill>
                  <a:schemeClr val="tx1"/>
                </a:solidFill>
              </a:rPr>
              <a:t>Δίνουμε 3 χαρτάκια στους μαθητές/</a:t>
            </a:r>
            <a:r>
              <a:rPr lang="el-GR" sz="2200" dirty="0" err="1" smtClean="0">
                <a:solidFill>
                  <a:schemeClr val="tx1"/>
                </a:solidFill>
              </a:rPr>
              <a:t>τριες</a:t>
            </a:r>
            <a:r>
              <a:rPr lang="el-GR" sz="2200" dirty="0" smtClean="0">
                <a:solidFill>
                  <a:schemeClr val="tx1"/>
                </a:solidFill>
              </a:rPr>
              <a:t> και ζητάμε να γράψουν σε καθένα χαρτάκι τα παρακάτω:</a:t>
            </a:r>
          </a:p>
          <a:p>
            <a:pPr marL="0" indent="0">
              <a:buFont typeface="Wingdings 3" charset="2"/>
              <a:buNone/>
            </a:pPr>
            <a:endParaRPr lang="el-GR" sz="2200" dirty="0" smtClean="0">
              <a:solidFill>
                <a:schemeClr val="tx1"/>
              </a:solidFill>
            </a:endParaRPr>
          </a:p>
          <a:p>
            <a:r>
              <a:rPr lang="el-GR" sz="1700" dirty="0" smtClean="0">
                <a:solidFill>
                  <a:schemeClr val="tx1"/>
                </a:solidFill>
              </a:rPr>
              <a:t>Τι θα κρατούσα;</a:t>
            </a:r>
          </a:p>
          <a:p>
            <a:r>
              <a:rPr lang="el-GR" sz="1700" dirty="0" smtClean="0">
                <a:solidFill>
                  <a:schemeClr val="tx1"/>
                </a:solidFill>
              </a:rPr>
              <a:t>Τι θα πετούσα;</a:t>
            </a:r>
          </a:p>
          <a:p>
            <a:r>
              <a:rPr lang="el-GR" sz="1700" dirty="0" smtClean="0">
                <a:solidFill>
                  <a:schemeClr val="tx1"/>
                </a:solidFill>
              </a:rPr>
              <a:t>Τι θα άλλαζα;</a:t>
            </a:r>
          </a:p>
          <a:p>
            <a:endParaRPr lang="en-US" dirty="0">
              <a:solidFill>
                <a:schemeClr val="accent1">
                  <a:lumMod val="20000"/>
                  <a:lumOff val="8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125193" y="3331029"/>
            <a:ext cx="4767943" cy="3526971"/>
          </a:xfrm>
          <a:prstGeom prst="rect">
            <a:avLst/>
          </a:prstGeom>
        </p:spPr>
      </p:pic>
    </p:spTree>
    <p:extLst>
      <p:ext uri="{BB962C8B-B14F-4D97-AF65-F5344CB8AC3E}">
        <p14:creationId xmlns:p14="http://schemas.microsoft.com/office/powerpoint/2010/main" val="13697051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1043518"/>
          </a:xfrm>
        </p:spPr>
        <p:txBody>
          <a:bodyPr>
            <a:normAutofit fontScale="90000"/>
          </a:bodyPr>
          <a:lstStyle/>
          <a:p>
            <a:pPr algn="l"/>
            <a:r>
              <a:rPr lang="el-GR" sz="3600" b="1" dirty="0" smtClean="0"/>
              <a:t>     Προάγοντας </a:t>
            </a:r>
            <a:r>
              <a:rPr lang="el-GR" sz="3600" b="1" dirty="0"/>
              <a:t>τη ψυχική ανθεκτικότητα των μαθητών </a:t>
            </a:r>
            <a:endParaRPr lang="en-US" sz="3600" b="1" dirty="0"/>
          </a:p>
        </p:txBody>
      </p:sp>
      <p:sp>
        <p:nvSpPr>
          <p:cNvPr id="3" name="Content Placeholder 2"/>
          <p:cNvSpPr>
            <a:spLocks noGrp="1"/>
          </p:cNvSpPr>
          <p:nvPr>
            <p:ph idx="1"/>
          </p:nvPr>
        </p:nvSpPr>
        <p:spPr>
          <a:xfrm>
            <a:off x="838200" y="2549236"/>
            <a:ext cx="10515600" cy="3627726"/>
          </a:xfrm>
        </p:spPr>
        <p:txBody>
          <a:bodyPr>
            <a:normAutofit/>
          </a:bodyPr>
          <a:lstStyle/>
          <a:p>
            <a:r>
              <a:rPr lang="el-GR" dirty="0" smtClean="0"/>
              <a:t>Ζεστασιά</a:t>
            </a:r>
          </a:p>
          <a:p>
            <a:r>
              <a:rPr lang="el-GR" dirty="0" smtClean="0"/>
              <a:t>Άνευ όρων αποδοχή</a:t>
            </a:r>
          </a:p>
          <a:p>
            <a:r>
              <a:rPr lang="el-GR" dirty="0" err="1" smtClean="0"/>
              <a:t>Ενσυναίσθηση</a:t>
            </a:r>
            <a:endParaRPr lang="el-GR" dirty="0" smtClean="0"/>
          </a:p>
          <a:p>
            <a:r>
              <a:rPr lang="el-GR" dirty="0" smtClean="0"/>
              <a:t>Γνησιότητας</a:t>
            </a:r>
          </a:p>
          <a:p>
            <a:r>
              <a:rPr lang="el-GR" dirty="0" smtClean="0"/>
              <a:t>Σεβασμός</a:t>
            </a:r>
          </a:p>
          <a:p>
            <a:r>
              <a:rPr lang="el-GR" dirty="0" smtClean="0"/>
              <a:t>Κατανόηση </a:t>
            </a:r>
          </a:p>
          <a:p>
            <a:endParaRPr lang="en-US" sz="3200" dirty="0"/>
          </a:p>
        </p:txBody>
      </p:sp>
      <p:pic>
        <p:nvPicPr>
          <p:cNvPr id="3074" name="Picture 2" descr="ποτέλεσμα εικόνας για εκπαιδευτικό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688" y="2549236"/>
            <a:ext cx="5849112" cy="37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8735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982" y="659137"/>
            <a:ext cx="10296698" cy="766341"/>
          </a:xfrm>
        </p:spPr>
        <p:txBody>
          <a:bodyPr>
            <a:normAutofit/>
          </a:bodyPr>
          <a:lstStyle/>
          <a:p>
            <a:r>
              <a:rPr lang="el-GR" sz="2800" b="1" dirty="0"/>
              <a:t>Γενικές αρχές στήριξης παιδιών σε καταστάσεις κρίσης </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068632"/>
              </p:ext>
            </p:extLst>
          </p:nvPr>
        </p:nvGraphicFramePr>
        <p:xfrm>
          <a:off x="1108364" y="1676400"/>
          <a:ext cx="10047316" cy="4645952"/>
        </p:xfrm>
        <a:graphic>
          <a:graphicData uri="http://schemas.openxmlformats.org/drawingml/2006/table">
            <a:tbl>
              <a:tblPr firstRow="1" bandRow="1">
                <a:tableStyleId>{16D9F66E-5EB9-4882-86FB-DCBF35E3C3E4}</a:tableStyleId>
              </a:tblPr>
              <a:tblGrid>
                <a:gridCol w="665335"/>
                <a:gridCol w="9381981"/>
              </a:tblGrid>
              <a:tr h="543876">
                <a:tc>
                  <a:txBody>
                    <a:bodyPr/>
                    <a:lstStyle/>
                    <a:p>
                      <a:r>
                        <a:rPr lang="el-GR" sz="1600" b="0" dirty="0" smtClean="0">
                          <a:latin typeface="Arial" charset="-95"/>
                          <a:ea typeface="Arial" charset="-95"/>
                          <a:cs typeface="Arial" charset="-95"/>
                        </a:rPr>
                        <a:t>1.</a:t>
                      </a:r>
                      <a:endParaRPr lang="en-US" sz="1600" b="0" dirty="0">
                        <a:latin typeface="Arial" charset="-95"/>
                        <a:ea typeface="Arial" charset="-95"/>
                        <a:cs typeface="Arial" charset="-95"/>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0" dirty="0" smtClean="0">
                          <a:latin typeface="Arial" charset="-95"/>
                          <a:ea typeface="Arial" charset="-95"/>
                          <a:cs typeface="Arial" charset="-95"/>
                        </a:rPr>
                        <a:t>Δίνουμε στα παιδιά την ευκαιρία </a:t>
                      </a:r>
                      <a:r>
                        <a:rPr lang="el-GR" sz="1600" b="1" dirty="0" smtClean="0">
                          <a:latin typeface="Arial" charset="-95"/>
                          <a:ea typeface="Arial" charset="-95"/>
                          <a:cs typeface="Arial" charset="-95"/>
                        </a:rPr>
                        <a:t>να διηγηθούν την ιστορία τους </a:t>
                      </a:r>
                      <a:r>
                        <a:rPr lang="el-GR" sz="1600" b="0" dirty="0" smtClean="0">
                          <a:latin typeface="Arial" charset="-95"/>
                          <a:ea typeface="Arial" charset="-95"/>
                          <a:cs typeface="Arial" charset="-95"/>
                        </a:rPr>
                        <a:t>(π.χ. πού ήταν την στιγμή που συνέβη το γεγονός, τι έκαναν εκείνη την ώρα, τι ακριβώς συνέβη κλπ.) </a:t>
                      </a:r>
                    </a:p>
                  </a:txBody>
                  <a:tcPr/>
                </a:tc>
              </a:tr>
              <a:tr h="543876">
                <a:tc>
                  <a:txBody>
                    <a:bodyPr/>
                    <a:lstStyle/>
                    <a:p>
                      <a:r>
                        <a:rPr lang="el-GR" sz="1600" dirty="0" smtClean="0">
                          <a:latin typeface="Arial" charset="-95"/>
                          <a:ea typeface="Arial" charset="-95"/>
                          <a:cs typeface="Arial" charset="-95"/>
                        </a:rPr>
                        <a:t>2.</a:t>
                      </a:r>
                      <a:endParaRPr lang="en-US" sz="1600" dirty="0">
                        <a:latin typeface="Arial" charset="-95"/>
                        <a:ea typeface="Arial" charset="-95"/>
                        <a:cs typeface="Arial" charset="-95"/>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latin typeface="Arial" charset="-95"/>
                          <a:ea typeface="Arial" charset="-95"/>
                          <a:cs typeface="Arial" charset="-95"/>
                        </a:rPr>
                        <a:t>Αφιερώνουμε χρόνο στα παιδιά και </a:t>
                      </a:r>
                      <a:r>
                        <a:rPr lang="el-GR" sz="1600" b="1" dirty="0" smtClean="0">
                          <a:latin typeface="Arial" charset="-95"/>
                          <a:ea typeface="Arial" charset="-95"/>
                          <a:cs typeface="Arial" charset="-95"/>
                        </a:rPr>
                        <a:t>απαντάμε στις ερωτήσεις </a:t>
                      </a:r>
                      <a:r>
                        <a:rPr lang="el-GR" sz="1600" dirty="0" smtClean="0">
                          <a:latin typeface="Arial" charset="-95"/>
                          <a:ea typeface="Arial" charset="-95"/>
                          <a:cs typeface="Arial" charset="-95"/>
                        </a:rPr>
                        <a:t>τους, εξηγώντας τι συνέβη, όσες φορές χρειαστεί </a:t>
                      </a:r>
                    </a:p>
                  </a:txBody>
                  <a:tcPr/>
                </a:tc>
              </a:tr>
              <a:tr h="348272">
                <a:tc>
                  <a:txBody>
                    <a:bodyPr/>
                    <a:lstStyle/>
                    <a:p>
                      <a:r>
                        <a:rPr lang="el-GR" sz="1600" dirty="0" smtClean="0">
                          <a:latin typeface="Arial" charset="-95"/>
                          <a:ea typeface="Arial" charset="-95"/>
                          <a:cs typeface="Arial" charset="-95"/>
                        </a:rPr>
                        <a:t>3.</a:t>
                      </a:r>
                      <a:endParaRPr lang="en-US" sz="1600" dirty="0">
                        <a:latin typeface="Arial" charset="-95"/>
                        <a:ea typeface="Arial" charset="-95"/>
                        <a:cs typeface="Arial" charset="-95"/>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latin typeface="Arial" charset="-95"/>
                          <a:ea typeface="Arial" charset="-95"/>
                          <a:cs typeface="Arial" charset="-95"/>
                        </a:rPr>
                        <a:t>Ενθαρρύνουμε τα παιδιά να </a:t>
                      </a:r>
                      <a:r>
                        <a:rPr lang="el-GR" sz="1600" b="1" dirty="0" smtClean="0">
                          <a:latin typeface="Arial" charset="-95"/>
                          <a:ea typeface="Arial" charset="-95"/>
                          <a:cs typeface="Arial" charset="-95"/>
                        </a:rPr>
                        <a:t>αναγνωρίσουν και να εκφράσουν τα συναισθήματά </a:t>
                      </a:r>
                      <a:r>
                        <a:rPr lang="el-GR" sz="1600" dirty="0" smtClean="0">
                          <a:latin typeface="Arial" charset="-95"/>
                          <a:ea typeface="Arial" charset="-95"/>
                          <a:cs typeface="Arial" charset="-95"/>
                        </a:rPr>
                        <a:t>τους </a:t>
                      </a:r>
                    </a:p>
                  </a:txBody>
                  <a:tcPr/>
                </a:tc>
              </a:tr>
              <a:tr h="543876">
                <a:tc>
                  <a:txBody>
                    <a:bodyPr/>
                    <a:lstStyle/>
                    <a:p>
                      <a:r>
                        <a:rPr lang="el-GR" sz="1600" dirty="0" smtClean="0">
                          <a:latin typeface="Arial" charset="-95"/>
                          <a:ea typeface="Arial" charset="-95"/>
                          <a:cs typeface="Arial" charset="-95"/>
                        </a:rPr>
                        <a:t>4.</a:t>
                      </a:r>
                      <a:endParaRPr lang="en-US" sz="1600" dirty="0">
                        <a:latin typeface="Arial" charset="-95"/>
                        <a:ea typeface="Arial" charset="-95"/>
                        <a:cs typeface="Arial" charset="-95"/>
                      </a:endParaRPr>
                    </a:p>
                  </a:txBody>
                  <a:tcPr/>
                </a:tc>
                <a:tc>
                  <a:txBody>
                    <a:bodyPr/>
                    <a:lstStyle/>
                    <a:p>
                      <a:r>
                        <a:rPr lang="el-GR" sz="1600" b="1" dirty="0" smtClean="0">
                          <a:latin typeface="Arial" charset="-95"/>
                          <a:ea typeface="Arial" charset="-95"/>
                          <a:cs typeface="Arial" charset="-95"/>
                        </a:rPr>
                        <a:t>Αναγνωρίζουμε ότι τα συναισθήματά τους είναι φυσιολογικά</a:t>
                      </a:r>
                      <a:r>
                        <a:rPr lang="el-GR" sz="1600" dirty="0" smtClean="0">
                          <a:latin typeface="Arial" charset="-95"/>
                          <a:ea typeface="Arial" charset="-95"/>
                          <a:cs typeface="Arial" charset="-95"/>
                        </a:rPr>
                        <a:t> και αναμενόμενα και μοιραζόμαστε και τις δικές μας εμπειρίες και συναισθήματα </a:t>
                      </a:r>
                      <a:endParaRPr lang="en-US" sz="1600" dirty="0">
                        <a:latin typeface="Arial" charset="-95"/>
                        <a:ea typeface="Arial" charset="-95"/>
                        <a:cs typeface="Arial" charset="-95"/>
                      </a:endParaRPr>
                    </a:p>
                  </a:txBody>
                  <a:tcPr/>
                </a:tc>
              </a:tr>
              <a:tr h="543876">
                <a:tc>
                  <a:txBody>
                    <a:bodyPr/>
                    <a:lstStyle/>
                    <a:p>
                      <a:r>
                        <a:rPr lang="el-GR" sz="1600" dirty="0" smtClean="0">
                          <a:latin typeface="Arial" charset="-95"/>
                          <a:ea typeface="Arial" charset="-95"/>
                          <a:cs typeface="Arial" charset="-95"/>
                        </a:rPr>
                        <a:t>5.</a:t>
                      </a:r>
                      <a:endParaRPr lang="en-US" sz="1600" dirty="0">
                        <a:latin typeface="Arial" charset="-95"/>
                        <a:ea typeface="Arial" charset="-95"/>
                        <a:cs typeface="Arial" charset="-95"/>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latin typeface="Arial" charset="-95"/>
                          <a:ea typeface="Arial" charset="-95"/>
                          <a:cs typeface="Arial" charset="-95"/>
                        </a:rPr>
                        <a:t>Αναθέτουμε στα παιδιά δραστηριότητες στο σπίτι και στο σχολείο</a:t>
                      </a:r>
                      <a:r>
                        <a:rPr lang="el-GR" sz="1600" dirty="0" smtClean="0">
                          <a:latin typeface="Arial" charset="-95"/>
                          <a:ea typeface="Arial" charset="-95"/>
                          <a:cs typeface="Arial" charset="-95"/>
                        </a:rPr>
                        <a:t>, ώστε να διατηρηθεί στο μεγαλύτερο δυνατό βαθμό η καθημερινή ρουτίνα και ο φυσιολογικός ρυθμός της ζωής τους</a:t>
                      </a:r>
                      <a:endParaRPr lang="en-US" sz="1600" dirty="0" smtClean="0">
                        <a:latin typeface="Arial" charset="-95"/>
                        <a:ea typeface="Arial" charset="-95"/>
                        <a:cs typeface="Arial" charset="-95"/>
                      </a:endParaRPr>
                    </a:p>
                  </a:txBody>
                  <a:tcPr/>
                </a:tc>
              </a:tr>
              <a:tr h="772877">
                <a:tc>
                  <a:txBody>
                    <a:bodyPr/>
                    <a:lstStyle/>
                    <a:p>
                      <a:r>
                        <a:rPr lang="el-GR" sz="1600" dirty="0" smtClean="0">
                          <a:latin typeface="Arial" charset="-95"/>
                          <a:ea typeface="Arial" charset="-95"/>
                          <a:cs typeface="Arial" charset="-95"/>
                        </a:rPr>
                        <a:t>6.</a:t>
                      </a:r>
                      <a:endParaRPr lang="en-US" sz="1600" dirty="0">
                        <a:latin typeface="Arial" charset="-95"/>
                        <a:ea typeface="Arial" charset="-95"/>
                        <a:cs typeface="Arial" charset="-95"/>
                      </a:endParaRPr>
                    </a:p>
                  </a:txBody>
                  <a:tcPr/>
                </a:tc>
                <a:tc>
                  <a:txBody>
                    <a:bodyPr/>
                    <a:lstStyle/>
                    <a:p>
                      <a:r>
                        <a:rPr lang="el-GR" sz="1600" dirty="0" smtClean="0">
                          <a:latin typeface="Arial" charset="-95"/>
                          <a:ea typeface="Arial" charset="-95"/>
                          <a:cs typeface="Arial" charset="-95"/>
                        </a:rPr>
                        <a:t>Δίνουμε στα παιδιά τη </a:t>
                      </a:r>
                      <a:r>
                        <a:rPr lang="el-GR" sz="1600" b="1" dirty="0" smtClean="0">
                          <a:latin typeface="Arial" charset="-95"/>
                          <a:ea typeface="Arial" charset="-95"/>
                          <a:cs typeface="Arial" charset="-95"/>
                        </a:rPr>
                        <a:t>δυνατότητα να θρηνήσουν ενδεχόμενες απώλειες </a:t>
                      </a:r>
                      <a:r>
                        <a:rPr lang="el-GR" sz="1600" dirty="0" smtClean="0">
                          <a:latin typeface="Arial" charset="-95"/>
                          <a:ea typeface="Arial" charset="-95"/>
                          <a:cs typeface="Arial" charset="-95"/>
                        </a:rPr>
                        <a:t>που έχουν βιώσει (π.χ. το σπίτι, τα παιχνίδια τους, το σχολείο, τραυματισμό ή θάνατο γνωστού ή αγαπημένου προσώπου) και να συμμετέχουν σε εκδηλώσεις μνήμης, εφόσον το επιθυμούν </a:t>
                      </a:r>
                      <a:endParaRPr lang="en-US" sz="1600" dirty="0">
                        <a:latin typeface="Arial" charset="-95"/>
                        <a:ea typeface="Arial" charset="-95"/>
                        <a:cs typeface="Arial" charset="-95"/>
                      </a:endParaRPr>
                    </a:p>
                  </a:txBody>
                  <a:tcPr/>
                </a:tc>
              </a:tr>
              <a:tr h="543876">
                <a:tc>
                  <a:txBody>
                    <a:bodyPr/>
                    <a:lstStyle/>
                    <a:p>
                      <a:r>
                        <a:rPr lang="el-GR" sz="1600" dirty="0" smtClean="0">
                          <a:latin typeface="Arial" charset="-95"/>
                          <a:ea typeface="Arial" charset="-95"/>
                          <a:cs typeface="Arial" charset="-95"/>
                        </a:rPr>
                        <a:t>7.</a:t>
                      </a:r>
                      <a:endParaRPr lang="en-US" sz="1600" dirty="0">
                        <a:latin typeface="Arial" charset="-95"/>
                        <a:ea typeface="Arial" charset="-95"/>
                        <a:cs typeface="Arial" charset="-95"/>
                      </a:endParaRPr>
                    </a:p>
                  </a:txBody>
                  <a:tcPr/>
                </a:tc>
                <a:tc>
                  <a:txBody>
                    <a:bodyPr/>
                    <a:lstStyle/>
                    <a:p>
                      <a:r>
                        <a:rPr lang="el-GR" sz="1600" dirty="0" smtClean="0">
                          <a:latin typeface="Arial" charset="-95"/>
                          <a:ea typeface="Arial" charset="-95"/>
                          <a:cs typeface="Arial" charset="-95"/>
                        </a:rPr>
                        <a:t>Βοηθούμε τα παιδιά </a:t>
                      </a:r>
                      <a:r>
                        <a:rPr lang="el-GR" sz="1600" b="1" dirty="0" smtClean="0">
                          <a:latin typeface="Arial" charset="-95"/>
                          <a:ea typeface="Arial" charset="-95"/>
                          <a:cs typeface="Arial" charset="-95"/>
                        </a:rPr>
                        <a:t>να αξιοποιήσουν τις δυνατότητές </a:t>
                      </a:r>
                      <a:r>
                        <a:rPr lang="el-GR" sz="1600" dirty="0" smtClean="0">
                          <a:latin typeface="Arial" charset="-95"/>
                          <a:ea typeface="Arial" charset="-95"/>
                          <a:cs typeface="Arial" charset="-95"/>
                        </a:rPr>
                        <a:t>τους και να συνειδητοποιήσουν </a:t>
                      </a:r>
                      <a:r>
                        <a:rPr lang="el-GR" sz="1600" b="1" dirty="0" smtClean="0">
                          <a:latin typeface="Arial" charset="-95"/>
                          <a:ea typeface="Arial" charset="-95"/>
                          <a:cs typeface="Arial" charset="-95"/>
                        </a:rPr>
                        <a:t>με ποιους τρόπους αντεπεξήλθαν σε δύσκολες καταστάσεις στο παρελθόν </a:t>
                      </a:r>
                      <a:endParaRPr lang="en-US" sz="1600" b="1" dirty="0">
                        <a:latin typeface="Arial" charset="-95"/>
                        <a:ea typeface="Arial" charset="-95"/>
                        <a:cs typeface="Arial" charset="-95"/>
                      </a:endParaRPr>
                    </a:p>
                  </a:txBody>
                  <a:tcPr/>
                </a:tc>
              </a:tr>
              <a:tr h="448929">
                <a:tc>
                  <a:txBody>
                    <a:bodyPr/>
                    <a:lstStyle/>
                    <a:p>
                      <a:r>
                        <a:rPr lang="el-GR" sz="1600" dirty="0" smtClean="0">
                          <a:latin typeface="Arial" charset="-95"/>
                          <a:ea typeface="Arial" charset="-95"/>
                          <a:cs typeface="Arial" charset="-95"/>
                        </a:rPr>
                        <a:t>8.</a:t>
                      </a:r>
                      <a:endParaRPr lang="en-US" sz="1600" dirty="0">
                        <a:latin typeface="Arial" charset="-95"/>
                        <a:ea typeface="Arial" charset="-95"/>
                        <a:cs typeface="Arial" charset="-95"/>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latin typeface="Arial" charset="-95"/>
                          <a:ea typeface="Arial" charset="-95"/>
                          <a:cs typeface="Arial" charset="-95"/>
                        </a:rPr>
                        <a:t>Ενθαρρύνουμε την </a:t>
                      </a:r>
                      <a:r>
                        <a:rPr lang="el-GR" sz="1600" b="1" dirty="0" smtClean="0">
                          <a:latin typeface="Arial" charset="-95"/>
                          <a:ea typeface="Arial" charset="-95"/>
                          <a:cs typeface="Arial" charset="-95"/>
                        </a:rPr>
                        <a:t>ανάπτυξη και διατήρηση των σχέσεων των παιδιών με συνομηλίκους τους </a:t>
                      </a:r>
                    </a:p>
                    <a:p>
                      <a:endParaRPr lang="en-US" sz="1600" dirty="0">
                        <a:latin typeface="Arial" charset="-95"/>
                        <a:ea typeface="Arial" charset="-95"/>
                        <a:cs typeface="Arial" charset="-95"/>
                      </a:endParaRPr>
                    </a:p>
                  </a:txBody>
                  <a:tcPr/>
                </a:tc>
              </a:tr>
            </a:tbl>
          </a:graphicData>
        </a:graphic>
      </p:graphicFrame>
    </p:spTree>
    <p:extLst>
      <p:ext uri="{BB962C8B-B14F-4D97-AF65-F5344CB8AC3E}">
        <p14:creationId xmlns:p14="http://schemas.microsoft.com/office/powerpoint/2010/main" val="6550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5340149" cy="4893206"/>
          </a:xfrm>
        </p:spPr>
        <p:txBody>
          <a:bodyPr>
            <a:noAutofit/>
          </a:bodyPr>
          <a:lstStyle/>
          <a:p>
            <a:r>
              <a:rPr lang="el-GR" sz="2800" dirty="0"/>
              <a:t>Η φροντίδα και η στήριξη των μαθητών αποτελεί πάγια και βασική μέριμνα όλων</a:t>
            </a:r>
            <a:br>
              <a:rPr lang="el-GR" sz="2800" dirty="0"/>
            </a:br>
            <a:r>
              <a:rPr lang="el-GR" sz="2800" dirty="0"/>
              <a:t>των εκπαιδευτικών. Ωστόσο είναι σημαντικό να αναγνωρίζουμε ότι και εμείς </a:t>
            </a:r>
            <a:r>
              <a:rPr lang="el-GR" sz="2800" dirty="0" smtClean="0"/>
              <a:t>οι ίδιοι </a:t>
            </a:r>
            <a:r>
              <a:rPr lang="el-GR" sz="2800" dirty="0"/>
              <a:t>αντιμετωπίζουμε την ίδια δύσκολη κατάσταση με τον δικό του τρόπο ο </a:t>
            </a:r>
            <a:r>
              <a:rPr lang="el-GR" sz="2800" dirty="0" smtClean="0"/>
              <a:t>καθένας.</a:t>
            </a:r>
            <a:r>
              <a:rPr lang="el-GR" sz="3600" dirty="0"/>
              <a:t/>
            </a:r>
            <a:br>
              <a:rPr lang="el-GR" sz="3600" dirty="0"/>
            </a:b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7224" y="982132"/>
            <a:ext cx="4462715" cy="4893206"/>
          </a:xfrm>
        </p:spPr>
      </p:pic>
    </p:spTree>
    <p:extLst>
      <p:ext uri="{BB962C8B-B14F-4D97-AF65-F5344CB8AC3E}">
        <p14:creationId xmlns:p14="http://schemas.microsoft.com/office/powerpoint/2010/main" val="12762346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179095"/>
            <a:ext cx="9601197" cy="4696773"/>
          </a:xfrm>
          <a:prstGeom prst="rect">
            <a:avLst/>
          </a:prstGeom>
        </p:spPr>
      </p:pic>
    </p:spTree>
    <p:extLst>
      <p:ext uri="{BB962C8B-B14F-4D97-AF65-F5344CB8AC3E}">
        <p14:creationId xmlns:p14="http://schemas.microsoft.com/office/powerpoint/2010/main" val="12248628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5" y="982132"/>
            <a:ext cx="10148453" cy="1303867"/>
          </a:xfrm>
        </p:spPr>
        <p:txBody>
          <a:bodyPr>
            <a:normAutofit/>
          </a:bodyPr>
          <a:lstStyle/>
          <a:p>
            <a:r>
              <a:rPr lang="el-GR" sz="3200" b="1" dirty="0" smtClean="0"/>
              <a:t>Προάγοντας την Ψυχική ανθεκτικότητα των εκπαιδευτικών</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7226057"/>
              </p:ext>
            </p:extLst>
          </p:nvPr>
        </p:nvGraphicFramePr>
        <p:xfrm>
          <a:off x="1295400" y="2557463"/>
          <a:ext cx="8796867" cy="3403600"/>
        </p:xfrm>
        <a:graphic>
          <a:graphicData uri="http://schemas.openxmlformats.org/drawingml/2006/table">
            <a:tbl>
              <a:tblPr firstRow="1" bandRow="1">
                <a:tableStyleId>{5C22544A-7EE6-4342-B048-85BDC9FD1C3A}</a:tableStyleId>
              </a:tblPr>
              <a:tblGrid>
                <a:gridCol w="488715"/>
                <a:gridCol w="8308152"/>
              </a:tblGrid>
              <a:tr h="370840">
                <a:tc>
                  <a:txBody>
                    <a:bodyPr/>
                    <a:lstStyle/>
                    <a:p>
                      <a:endParaRPr lang="en-US" dirty="0"/>
                    </a:p>
                  </a:txBody>
                  <a:tcPr/>
                </a:tc>
                <a:tc>
                  <a:txBody>
                    <a:bodyPr/>
                    <a:lstStyle/>
                    <a:p>
                      <a:endParaRPr lang="en-US" dirty="0"/>
                    </a:p>
                  </a:txBody>
                  <a:tcPr/>
                </a:tc>
              </a:tr>
              <a:tr h="370840">
                <a:tc>
                  <a:txBody>
                    <a:bodyPr/>
                    <a:lstStyle/>
                    <a:p>
                      <a:r>
                        <a:rPr lang="el-GR" dirty="0" smtClean="0"/>
                        <a:t>1.</a:t>
                      </a:r>
                      <a:endParaRPr lang="en-US" dirty="0"/>
                    </a:p>
                  </a:txBody>
                  <a:tcPr/>
                </a:tc>
                <a:tc>
                  <a:txBody>
                    <a:bodyPr/>
                    <a:lstStyle/>
                    <a:p>
                      <a:r>
                        <a:rPr lang="el-GR" dirty="0" smtClean="0"/>
                        <a:t>Φροντίζουμε τον εαυτό μας (σωματική υγεία,</a:t>
                      </a:r>
                      <a:r>
                        <a:rPr lang="el-GR" baseline="0" dirty="0" smtClean="0"/>
                        <a:t> άσκηση, διατροφή, </a:t>
                      </a:r>
                      <a:r>
                        <a:rPr lang="el-GR" baseline="0" dirty="0" err="1" smtClean="0"/>
                        <a:t>κλπ</a:t>
                      </a:r>
                      <a:r>
                        <a:rPr lang="el-GR" baseline="0" dirty="0" smtClean="0"/>
                        <a:t>)</a:t>
                      </a:r>
                      <a:endParaRPr lang="el-GR" dirty="0" smtClean="0"/>
                    </a:p>
                  </a:txBody>
                  <a:tcPr/>
                </a:tc>
              </a:tr>
              <a:tr h="370840">
                <a:tc>
                  <a:txBody>
                    <a:bodyPr/>
                    <a:lstStyle/>
                    <a:p>
                      <a:r>
                        <a:rPr lang="en-US" dirty="0" smtClean="0"/>
                        <a:t>2.</a:t>
                      </a:r>
                      <a:endParaRPr lang="en-US" dirty="0"/>
                    </a:p>
                  </a:txBody>
                  <a:tcPr/>
                </a:tc>
                <a:tc>
                  <a:txBody>
                    <a:bodyPr/>
                    <a:lstStyle/>
                    <a:p>
                      <a:r>
                        <a:rPr lang="el-GR" dirty="0" smtClean="0"/>
                        <a:t>Προχωράμε με μικρούς, ρεαλιστικούς στόχους,</a:t>
                      </a:r>
                      <a:endParaRPr lang="en-US" dirty="0"/>
                    </a:p>
                  </a:txBody>
                  <a:tcPr/>
                </a:tc>
              </a:tr>
              <a:tr h="370840">
                <a:tc>
                  <a:txBody>
                    <a:bodyPr/>
                    <a:lstStyle/>
                    <a:p>
                      <a:r>
                        <a:rPr lang="en-US" dirty="0" smtClean="0"/>
                        <a:t>3.</a:t>
                      </a:r>
                      <a:endParaRPr lang="en-US" dirty="0"/>
                    </a:p>
                  </a:txBody>
                  <a:tcPr/>
                </a:tc>
                <a:tc>
                  <a:txBody>
                    <a:bodyPr/>
                    <a:lstStyle/>
                    <a:p>
                      <a:r>
                        <a:rPr lang="el-GR" dirty="0" smtClean="0"/>
                        <a:t>Αξιοποιούμε τα δικά μας δυνατά στοιχεία και τις πηγές στήριξης και βοήθειας</a:t>
                      </a:r>
                      <a:endParaRPr lang="en-US" dirty="0"/>
                    </a:p>
                  </a:txBody>
                  <a:tcPr/>
                </a:tc>
              </a:tr>
              <a:tr h="370840">
                <a:tc>
                  <a:txBody>
                    <a:bodyPr/>
                    <a:lstStyle/>
                    <a:p>
                      <a:r>
                        <a:rPr lang="en-US" dirty="0" smtClean="0"/>
                        <a:t>4.</a:t>
                      </a:r>
                      <a:endParaRPr lang="en-US" dirty="0"/>
                    </a:p>
                  </a:txBody>
                  <a:tcPr/>
                </a:tc>
                <a:tc>
                  <a:txBody>
                    <a:bodyPr/>
                    <a:lstStyle/>
                    <a:p>
                      <a:r>
                        <a:rPr lang="el-GR" dirty="0" smtClean="0"/>
                        <a:t>Μοιραζόμαστε και εκφράζουμε συναισθήματα, σκέψεις, ανησυχίες</a:t>
                      </a:r>
                      <a:r>
                        <a:rPr lang="el-GR" baseline="0" dirty="0" smtClean="0"/>
                        <a:t> μας κάνει </a:t>
                      </a:r>
                      <a:r>
                        <a:rPr lang="el-GR" dirty="0" smtClean="0"/>
                        <a:t>να αισθανόμαστε</a:t>
                      </a:r>
                    </a:p>
                    <a:p>
                      <a:r>
                        <a:rPr lang="el-GR" dirty="0" smtClean="0"/>
                        <a:t>πιο συνδεδεμένοι και ασφαλείς.</a:t>
                      </a:r>
                    </a:p>
                  </a:txBody>
                  <a:tcPr/>
                </a:tc>
              </a:tr>
              <a:tr h="370840">
                <a:tc>
                  <a:txBody>
                    <a:bodyPr/>
                    <a:lstStyle/>
                    <a:p>
                      <a:r>
                        <a:rPr lang="en-US" dirty="0" smtClean="0"/>
                        <a:t>5.</a:t>
                      </a:r>
                      <a:endParaRPr lang="en-US" dirty="0"/>
                    </a:p>
                  </a:txBody>
                  <a:tcPr/>
                </a:tc>
                <a:tc>
                  <a:txBody>
                    <a:bodyPr/>
                    <a:lstStyle/>
                    <a:p>
                      <a:r>
                        <a:rPr lang="el-GR" dirty="0" smtClean="0"/>
                        <a:t>Αποφεύγουμε μεγάλες αποφάσεις μέχρι να ανακάμψουμε σε μεγάλο βαθμό από</a:t>
                      </a:r>
                    </a:p>
                    <a:p>
                      <a:r>
                        <a:rPr lang="el-GR" dirty="0" smtClean="0"/>
                        <a:t>τα γεγονότα.</a:t>
                      </a:r>
                      <a:endParaRPr lang="en-US" dirty="0" smtClean="0"/>
                    </a:p>
                  </a:txBody>
                  <a:tcPr/>
                </a:tc>
              </a:tr>
              <a:tr h="370840">
                <a:tc>
                  <a:txBody>
                    <a:bodyPr/>
                    <a:lstStyle/>
                    <a:p>
                      <a:r>
                        <a:rPr lang="en-US" dirty="0" smtClean="0"/>
                        <a:t>6.</a:t>
                      </a:r>
                      <a:endParaRPr lang="en-US" dirty="0"/>
                    </a:p>
                  </a:txBody>
                  <a:tcPr/>
                </a:tc>
                <a:tc>
                  <a:txBody>
                    <a:bodyPr/>
                    <a:lstStyle/>
                    <a:p>
                      <a:r>
                        <a:rPr lang="el-GR" dirty="0" smtClean="0"/>
                        <a:t>Αναζητούμε τη φροντίδα και υποστήριξη αγαπημένων προσώπων (οικογένεια,</a:t>
                      </a:r>
                    </a:p>
                    <a:p>
                      <a:r>
                        <a:rPr lang="el-GR" dirty="0" smtClean="0"/>
                        <a:t>φίλοι, συγγενείς).</a:t>
                      </a:r>
                    </a:p>
                  </a:txBody>
                  <a:tcPr/>
                </a:tc>
              </a:tr>
            </a:tbl>
          </a:graphicData>
        </a:graphic>
      </p:graphicFrame>
    </p:spTree>
    <p:extLst>
      <p:ext uri="{BB962C8B-B14F-4D97-AF65-F5344CB8AC3E}">
        <p14:creationId xmlns:p14="http://schemas.microsoft.com/office/powerpoint/2010/main" val="5584106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28" y="659403"/>
            <a:ext cx="10361339" cy="927350"/>
          </a:xfrm>
        </p:spPr>
        <p:txBody>
          <a:bodyPr>
            <a:normAutofit/>
          </a:bodyPr>
          <a:lstStyle/>
          <a:p>
            <a:r>
              <a:rPr lang="el-GR" sz="2800" b="1" dirty="0" smtClean="0"/>
              <a:t>Μοντέλο ψυχικής ανθεκτικότητας εκπαιδευτικού (</a:t>
            </a:r>
            <a:r>
              <a:rPr lang="en-US" sz="2800" b="1" dirty="0" smtClean="0"/>
              <a:t>ENTRÉE,2014)</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6857769"/>
              </p:ext>
            </p:extLst>
          </p:nvPr>
        </p:nvGraphicFramePr>
        <p:xfrm>
          <a:off x="1295397" y="1909481"/>
          <a:ext cx="9601200" cy="4023360"/>
        </p:xfrm>
        <a:graphic>
          <a:graphicData uri="http://schemas.openxmlformats.org/drawingml/2006/table">
            <a:tbl>
              <a:tblPr firstRow="1" bandRow="1">
                <a:tableStyleId>{8A107856-5554-42FB-B03E-39F5DBC370BA}</a:tableStyleId>
              </a:tblPr>
              <a:tblGrid>
                <a:gridCol w="4800600"/>
                <a:gridCol w="4800600"/>
              </a:tblGrid>
              <a:tr h="1599935">
                <a:tc>
                  <a:txBody>
                    <a:bodyPr/>
                    <a:lstStyle/>
                    <a:p>
                      <a:r>
                        <a:rPr lang="el-GR" dirty="0" smtClean="0"/>
                        <a:t>Συναισθηματική διάσταση </a:t>
                      </a:r>
                    </a:p>
                    <a:p>
                      <a:pPr marL="285750" indent="-285750">
                        <a:buFont typeface="Arial" charset="-95"/>
                        <a:buChar char="•"/>
                      </a:pPr>
                      <a:r>
                        <a:rPr lang="el-GR" b="0" dirty="0" smtClean="0"/>
                        <a:t>Ανταπεξέρχεται στις εργασιακές απαιτήσεις</a:t>
                      </a:r>
                    </a:p>
                    <a:p>
                      <a:pPr marL="285750" indent="-285750">
                        <a:buFont typeface="Arial" charset="-95"/>
                        <a:buChar char="•"/>
                      </a:pPr>
                      <a:r>
                        <a:rPr lang="el-GR" b="0" dirty="0" smtClean="0"/>
                        <a:t>Ανακάμπτει μετά από μία αντιξοότητα</a:t>
                      </a:r>
                    </a:p>
                    <a:p>
                      <a:pPr marL="285750" indent="-285750">
                        <a:buFont typeface="Arial" charset="-95"/>
                        <a:buChar char="•"/>
                      </a:pPr>
                      <a:r>
                        <a:rPr lang="el-GR" b="0" dirty="0" smtClean="0"/>
                        <a:t>Νοιάζεται για την προσωπική του ευεξία</a:t>
                      </a:r>
                    </a:p>
                    <a:p>
                      <a:pPr marL="285750" indent="-285750">
                        <a:buFont typeface="Arial" charset="-95"/>
                        <a:buChar char="•"/>
                      </a:pPr>
                      <a:r>
                        <a:rPr lang="el-GR" b="0" dirty="0" smtClean="0"/>
                        <a:t>Ρυθμίζει τα συναισθήματα του</a:t>
                      </a:r>
                    </a:p>
                    <a:p>
                      <a:pPr marL="285750" indent="-285750">
                        <a:buFont typeface="Arial" charset="-95"/>
                        <a:buChar char="•"/>
                      </a:pPr>
                      <a:r>
                        <a:rPr lang="el-GR" b="0" dirty="0" smtClean="0"/>
                        <a:t>Έχει αίσθηση χιούμορ</a:t>
                      </a:r>
                    </a:p>
                    <a:p>
                      <a:pPr marL="285750" indent="-285750">
                        <a:buFont typeface="Arial" charset="-95"/>
                        <a:buChar char="•"/>
                      </a:pPr>
                      <a:r>
                        <a:rPr lang="el-GR" b="0" dirty="0" smtClean="0"/>
                        <a:t>Αντλεί ευχαρίστηση από διδασκαλία</a:t>
                      </a:r>
                      <a:endParaRPr lang="en-US" b="0" dirty="0"/>
                    </a:p>
                  </a:txBody>
                  <a:tcPr/>
                </a:tc>
                <a:tc>
                  <a:txBody>
                    <a:bodyPr/>
                    <a:lstStyle/>
                    <a:p>
                      <a:r>
                        <a:rPr lang="el-GR" dirty="0" smtClean="0"/>
                        <a:t>Διάσταση</a:t>
                      </a:r>
                      <a:r>
                        <a:rPr lang="el-GR" baseline="0" dirty="0" smtClean="0"/>
                        <a:t> κινήτρων </a:t>
                      </a:r>
                    </a:p>
                    <a:p>
                      <a:pPr marL="285750" indent="-285750">
                        <a:buFont typeface="Arial" charset="-95"/>
                        <a:buChar char="•"/>
                      </a:pPr>
                      <a:r>
                        <a:rPr lang="el-GR" b="0" dirty="0" smtClean="0"/>
                        <a:t>Έχει θετική και αισιόδοξη στάση</a:t>
                      </a:r>
                    </a:p>
                    <a:p>
                      <a:pPr marL="285750" indent="-285750">
                        <a:buFont typeface="Arial" charset="-95"/>
                        <a:buChar char="•"/>
                      </a:pPr>
                      <a:r>
                        <a:rPr lang="el-GR" b="0" dirty="0" smtClean="0"/>
                        <a:t>Επιμένει, όταν αντιμετωπίζει δυσκολίες</a:t>
                      </a:r>
                    </a:p>
                    <a:p>
                      <a:pPr marL="285750" indent="-285750">
                        <a:buFont typeface="Arial" charset="-95"/>
                        <a:buChar char="•"/>
                      </a:pPr>
                      <a:r>
                        <a:rPr lang="el-GR" b="0" dirty="0" smtClean="0"/>
                        <a:t>Εστιάζει στη μάθηση και τη βελτίωση </a:t>
                      </a:r>
                    </a:p>
                    <a:p>
                      <a:pPr marL="285750" indent="-285750">
                        <a:buFont typeface="Arial" charset="-95"/>
                        <a:buChar char="•"/>
                      </a:pPr>
                      <a:r>
                        <a:rPr lang="el-GR" b="0" dirty="0" smtClean="0"/>
                        <a:t>Έχει αυτοπεποίθηση</a:t>
                      </a:r>
                    </a:p>
                    <a:p>
                      <a:pPr marL="285750" indent="-285750">
                        <a:buFont typeface="Arial" charset="-95"/>
                        <a:buChar char="•"/>
                      </a:pPr>
                      <a:r>
                        <a:rPr lang="el-GR" b="0" dirty="0" smtClean="0"/>
                        <a:t>Αναλαμβάνει με ευχαρίστηση δύσκολα έργα</a:t>
                      </a:r>
                    </a:p>
                    <a:p>
                      <a:pPr marL="285750" indent="-285750">
                        <a:buFont typeface="Arial" charset="-95"/>
                        <a:buChar char="•"/>
                      </a:pPr>
                      <a:r>
                        <a:rPr lang="el-GR" b="0" dirty="0" smtClean="0"/>
                        <a:t>Διατηρεί υψηλά κίνητρα</a:t>
                      </a:r>
                    </a:p>
                    <a:p>
                      <a:pPr marL="285750" indent="-285750">
                        <a:buFont typeface="Arial" charset="-95"/>
                        <a:buChar char="•"/>
                      </a:pPr>
                      <a:r>
                        <a:rPr lang="el-GR" b="0" dirty="0" smtClean="0"/>
                        <a:t>Θέτει ρεαλιστικούς στόχους</a:t>
                      </a:r>
                      <a:endParaRPr lang="en-US" b="0" dirty="0"/>
                    </a:p>
                  </a:txBody>
                  <a:tcPr/>
                </a:tc>
              </a:tr>
              <a:tr h="1599935">
                <a:tc>
                  <a:txBody>
                    <a:bodyPr/>
                    <a:lstStyle/>
                    <a:p>
                      <a:r>
                        <a:rPr lang="el-GR" b="1" dirty="0" smtClean="0"/>
                        <a:t>Κοινωνική διάσταση </a:t>
                      </a:r>
                    </a:p>
                    <a:p>
                      <a:pPr marL="285750" indent="-285750">
                        <a:buFont typeface="Arial" charset="-95"/>
                        <a:buChar char="•"/>
                      </a:pPr>
                      <a:r>
                        <a:rPr lang="el-GR" dirty="0" smtClean="0"/>
                        <a:t>Επιλύει προβλήματα</a:t>
                      </a:r>
                    </a:p>
                    <a:p>
                      <a:pPr marL="285750" indent="-285750">
                        <a:buFont typeface="Arial" charset="-95"/>
                        <a:buChar char="•"/>
                      </a:pPr>
                      <a:r>
                        <a:rPr lang="el-GR" dirty="0" smtClean="0"/>
                        <a:t>Ζητά βοήθεια και συμβουλές</a:t>
                      </a:r>
                    </a:p>
                    <a:p>
                      <a:pPr marL="285750" indent="-285750">
                        <a:buFont typeface="Arial" charset="-95"/>
                        <a:buChar char="•"/>
                      </a:pPr>
                      <a:r>
                        <a:rPr lang="el-GR" dirty="0" smtClean="0"/>
                        <a:t>Αναπτύσσει σχέσεις και δίκτυο υποστήριξης</a:t>
                      </a:r>
                    </a:p>
                    <a:p>
                      <a:pPr marL="285750" indent="-285750">
                        <a:buFont typeface="Arial" charset="-95"/>
                        <a:buChar char="•"/>
                      </a:pPr>
                      <a:r>
                        <a:rPr lang="el-GR" dirty="0" smtClean="0"/>
                        <a:t>Αποτελεσματικές επικοινωνιακές δεξιότητες</a:t>
                      </a:r>
                      <a:endParaRPr lang="en-US" dirty="0"/>
                    </a:p>
                  </a:txBody>
                  <a:tcPr/>
                </a:tc>
                <a:tc>
                  <a:txBody>
                    <a:bodyPr/>
                    <a:lstStyle/>
                    <a:p>
                      <a:r>
                        <a:rPr lang="el-GR" b="1" dirty="0" smtClean="0"/>
                        <a:t>Επαγγελματική διάσταση</a:t>
                      </a:r>
                    </a:p>
                    <a:p>
                      <a:pPr marL="285750" indent="-285750">
                        <a:buFont typeface="Arial" charset="-95"/>
                        <a:buChar char="•"/>
                      </a:pPr>
                      <a:r>
                        <a:rPr lang="el-GR" dirty="0" smtClean="0"/>
                        <a:t>Ευέλικτος και προσαρμόσιμος</a:t>
                      </a:r>
                    </a:p>
                    <a:p>
                      <a:pPr marL="285750" indent="-285750">
                        <a:buFont typeface="Arial" charset="-95"/>
                        <a:buChar char="•"/>
                      </a:pPr>
                      <a:r>
                        <a:rPr lang="el-GR" dirty="0" err="1" smtClean="0"/>
                        <a:t>Ενδοσκοπεί</a:t>
                      </a:r>
                      <a:endParaRPr lang="el-GR" dirty="0" smtClean="0"/>
                    </a:p>
                    <a:p>
                      <a:pPr marL="285750" indent="-285750">
                        <a:buFont typeface="Arial" charset="-95"/>
                        <a:buChar char="•"/>
                      </a:pPr>
                      <a:r>
                        <a:rPr lang="el-GR" dirty="0" smtClean="0"/>
                        <a:t>Αφοσιωμένους στους μαθητές</a:t>
                      </a:r>
                    </a:p>
                    <a:p>
                      <a:pPr marL="285750" indent="-285750">
                        <a:buFont typeface="Arial" charset="-95"/>
                        <a:buChar char="•"/>
                      </a:pPr>
                      <a:r>
                        <a:rPr lang="el-GR" dirty="0" smtClean="0"/>
                        <a:t>Προετοιμάζεται</a:t>
                      </a:r>
                      <a:r>
                        <a:rPr lang="el-GR" baseline="0" dirty="0" smtClean="0"/>
                        <a:t> και είναι οργανωμένος</a:t>
                      </a:r>
                    </a:p>
                    <a:p>
                      <a:pPr marL="285750" indent="-285750">
                        <a:buFont typeface="Arial" charset="-95"/>
                        <a:buChar char="•"/>
                      </a:pPr>
                      <a:r>
                        <a:rPr lang="el-GR" baseline="0" dirty="0" smtClean="0"/>
                        <a:t>Αποτελεσματικές δεξιότητες διδασκαλίας</a:t>
                      </a:r>
                      <a:endParaRPr lang="en-US" dirty="0"/>
                    </a:p>
                  </a:txBody>
                  <a:tcPr/>
                </a:tc>
              </a:tr>
            </a:tbl>
          </a:graphicData>
        </a:graphic>
      </p:graphicFrame>
    </p:spTree>
    <p:extLst>
      <p:ext uri="{BB962C8B-B14F-4D97-AF65-F5344CB8AC3E}">
        <p14:creationId xmlns:p14="http://schemas.microsoft.com/office/powerpoint/2010/main" val="12766731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309" y="982132"/>
            <a:ext cx="10259289" cy="1303867"/>
          </a:xfrm>
        </p:spPr>
        <p:txBody>
          <a:bodyPr>
            <a:normAutofit/>
          </a:bodyPr>
          <a:lstStyle/>
          <a:p>
            <a:r>
              <a:rPr lang="el-GR" sz="3200" i="1" dirty="0" smtClean="0"/>
              <a:t>Ένα μεγάλο ευχαριστώ...</a:t>
            </a:r>
            <a:endParaRPr lang="en-US" sz="3200" i="1" dirty="0"/>
          </a:p>
        </p:txBody>
      </p:sp>
      <p:sp>
        <p:nvSpPr>
          <p:cNvPr id="3" name="Content Placeholder 2"/>
          <p:cNvSpPr>
            <a:spLocks noGrp="1"/>
          </p:cNvSpPr>
          <p:nvPr>
            <p:ph idx="1"/>
          </p:nvPr>
        </p:nvSpPr>
        <p:spPr/>
        <p:txBody>
          <a:bodyPr>
            <a:normAutofit lnSpcReduction="10000"/>
          </a:bodyPr>
          <a:lstStyle/>
          <a:p>
            <a:pPr marL="0" indent="0">
              <a:buNone/>
            </a:pPr>
            <a:r>
              <a:rPr lang="el-GR" dirty="0" smtClean="0"/>
              <a:t>Στην κ. Στέλα Κουτσουράκη, Συντονίστρια Εκπαιδευτικού Έργου </a:t>
            </a:r>
          </a:p>
          <a:p>
            <a:pPr marL="0" indent="0">
              <a:buNone/>
            </a:pPr>
            <a:r>
              <a:rPr lang="el-GR" dirty="0" smtClean="0"/>
              <a:t>Στους Διευθυντές/</a:t>
            </a:r>
            <a:r>
              <a:rPr lang="el-GR" dirty="0" err="1" smtClean="0"/>
              <a:t>τριες</a:t>
            </a:r>
            <a:r>
              <a:rPr lang="el-GR" dirty="0" smtClean="0"/>
              <a:t>:</a:t>
            </a:r>
          </a:p>
          <a:p>
            <a:pPr marL="0" indent="0">
              <a:buNone/>
            </a:pPr>
            <a:r>
              <a:rPr lang="el-GR" dirty="0" smtClean="0"/>
              <a:t>κ. Μαρία </a:t>
            </a:r>
            <a:r>
              <a:rPr lang="el-GR" dirty="0" err="1" smtClean="0"/>
              <a:t>Μορφουλάκη</a:t>
            </a:r>
            <a:r>
              <a:rPr lang="el-GR" dirty="0" smtClean="0"/>
              <a:t>, (20</a:t>
            </a:r>
            <a:r>
              <a:rPr lang="el-GR" baseline="30000" dirty="0" smtClean="0"/>
              <a:t>ο</a:t>
            </a:r>
            <a:r>
              <a:rPr lang="el-GR" dirty="0" smtClean="0"/>
              <a:t> Δημοτικό Σχολείο Ηρακλείου)</a:t>
            </a:r>
          </a:p>
          <a:p>
            <a:pPr marL="0" indent="0">
              <a:buNone/>
            </a:pPr>
            <a:r>
              <a:rPr lang="el-GR" dirty="0"/>
              <a:t>κ</a:t>
            </a:r>
            <a:r>
              <a:rPr lang="el-GR" dirty="0" smtClean="0"/>
              <a:t>. Νεκταρία </a:t>
            </a:r>
            <a:r>
              <a:rPr lang="el-GR" dirty="0" err="1" smtClean="0"/>
              <a:t>Πρωτογεράκη</a:t>
            </a:r>
            <a:r>
              <a:rPr lang="el-GR" dirty="0" smtClean="0"/>
              <a:t> (56</a:t>
            </a:r>
            <a:r>
              <a:rPr lang="el-GR" baseline="30000" dirty="0" smtClean="0"/>
              <a:t>ο</a:t>
            </a:r>
            <a:r>
              <a:rPr lang="el-GR" dirty="0" smtClean="0"/>
              <a:t> Δημοτικό σχολείο Ηρακλείου)</a:t>
            </a:r>
          </a:p>
          <a:p>
            <a:pPr marL="0" indent="0">
              <a:buNone/>
            </a:pPr>
            <a:r>
              <a:rPr lang="el-GR" dirty="0"/>
              <a:t>κ. Ελένη Τερζάκη (10</a:t>
            </a:r>
            <a:r>
              <a:rPr lang="el-GR" baseline="30000" dirty="0"/>
              <a:t>ο</a:t>
            </a:r>
            <a:r>
              <a:rPr lang="el-GR" dirty="0"/>
              <a:t> Δημοτικό Σχολείο Ηρακλείου)</a:t>
            </a:r>
          </a:p>
          <a:p>
            <a:pPr marL="0" indent="0">
              <a:buNone/>
            </a:pPr>
            <a:r>
              <a:rPr lang="el-GR" dirty="0" smtClean="0"/>
              <a:t>κ. Ιωάννη </a:t>
            </a:r>
            <a:r>
              <a:rPr lang="el-GR" dirty="0" err="1" smtClean="0"/>
              <a:t>Χαχλάκη</a:t>
            </a:r>
            <a:r>
              <a:rPr lang="el-GR" dirty="0" smtClean="0"/>
              <a:t> (19</a:t>
            </a:r>
            <a:r>
              <a:rPr lang="el-GR" baseline="30000" dirty="0" smtClean="0"/>
              <a:t>ο</a:t>
            </a:r>
            <a:r>
              <a:rPr lang="el-GR" dirty="0" smtClean="0"/>
              <a:t> Δημοτικό Σχολείο Ηρακλείου)</a:t>
            </a:r>
          </a:p>
          <a:p>
            <a:pPr marL="0" indent="0">
              <a:buNone/>
            </a:pPr>
            <a:r>
              <a:rPr lang="el-GR" dirty="0" smtClean="0"/>
              <a:t>κ. Αθηνά </a:t>
            </a:r>
            <a:r>
              <a:rPr lang="el-GR" dirty="0" err="1" smtClean="0"/>
              <a:t>Κρητσωτάκη</a:t>
            </a:r>
            <a:r>
              <a:rPr lang="el-GR" dirty="0" smtClean="0"/>
              <a:t> (47</a:t>
            </a:r>
            <a:r>
              <a:rPr lang="el-GR" baseline="30000" dirty="0" smtClean="0"/>
              <a:t>ο</a:t>
            </a:r>
            <a:r>
              <a:rPr lang="el-GR" dirty="0" smtClean="0"/>
              <a:t> Δημοτικό Σχολείο Ηρακλείου)</a:t>
            </a:r>
            <a:endParaRPr lang="en-US" dirty="0"/>
          </a:p>
        </p:txBody>
      </p:sp>
    </p:spTree>
    <p:extLst>
      <p:ext uri="{BB962C8B-B14F-4D97-AF65-F5344CB8AC3E}">
        <p14:creationId xmlns:p14="http://schemas.microsoft.com/office/powerpoint/2010/main" val="14538110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i="1" dirty="0" smtClean="0"/>
              <a:t>Σας ευχαριστώ για την προσοχή σας!</a:t>
            </a:r>
            <a:endParaRPr lang="en-US" sz="4000" b="1" i="1" dirty="0"/>
          </a:p>
        </p:txBody>
      </p:sp>
      <p:sp>
        <p:nvSpPr>
          <p:cNvPr id="6" name="Content Placeholder 5"/>
          <p:cNvSpPr>
            <a:spLocks noGrp="1"/>
          </p:cNvSpPr>
          <p:nvPr>
            <p:ph idx="1"/>
          </p:nvPr>
        </p:nvSpPr>
        <p:spPr>
          <a:xfrm>
            <a:off x="2257136" y="3934690"/>
            <a:ext cx="7677727" cy="2189019"/>
          </a:xfrm>
        </p:spPr>
        <p:txBody>
          <a:bodyPr>
            <a:noAutofit/>
          </a:bodyPr>
          <a:lstStyle/>
          <a:p>
            <a:pPr algn="ctr"/>
            <a:endParaRPr lang="el-GR" sz="1600" dirty="0" smtClean="0"/>
          </a:p>
          <a:p>
            <a:pPr algn="ctr"/>
            <a:endParaRPr lang="el-GR" sz="1600" dirty="0"/>
          </a:p>
          <a:p>
            <a:pPr algn="ctr"/>
            <a:endParaRPr lang="el-GR" sz="1600" dirty="0" smtClean="0"/>
          </a:p>
          <a:p>
            <a:pPr marL="0" indent="0" algn="ctr">
              <a:buNone/>
            </a:pPr>
            <a:r>
              <a:rPr lang="el-GR" sz="2000" dirty="0" smtClean="0"/>
              <a:t>Παρασκευή Νικηφόρου</a:t>
            </a:r>
            <a:endParaRPr lang="en-US" sz="2000" dirty="0" smtClean="0"/>
          </a:p>
          <a:p>
            <a:pPr marL="0" indent="0" algn="ctr">
              <a:buNone/>
            </a:pPr>
            <a:r>
              <a:rPr lang="en-US" sz="2000" dirty="0" smtClean="0"/>
              <a:t>email: </a:t>
            </a:r>
            <a:r>
              <a:rPr lang="en-US" sz="2000" dirty="0" err="1" smtClean="0"/>
              <a:t>parnikiforou@gmail.com</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137" y="2285998"/>
            <a:ext cx="7385628" cy="2729347"/>
          </a:xfrm>
          <a:prstGeom prst="rect">
            <a:avLst/>
          </a:prstGeom>
        </p:spPr>
      </p:pic>
    </p:spTree>
    <p:extLst>
      <p:ext uri="{BB962C8B-B14F-4D97-AF65-F5344CB8AC3E}">
        <p14:creationId xmlns:p14="http://schemas.microsoft.com/office/powerpoint/2010/main" val="1416023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l-GR" sz="3600" b="1" dirty="0"/>
              <a:t>Τι είναι κρίση; </a:t>
            </a:r>
            <a:endParaRPr lang="en-US" sz="5400" b="1" dirty="0"/>
          </a:p>
        </p:txBody>
      </p:sp>
      <p:sp>
        <p:nvSpPr>
          <p:cNvPr id="3" name="Content Placeholder 2"/>
          <p:cNvSpPr>
            <a:spLocks noGrp="1"/>
          </p:cNvSpPr>
          <p:nvPr>
            <p:ph idx="1"/>
          </p:nvPr>
        </p:nvSpPr>
        <p:spPr>
          <a:xfrm>
            <a:off x="1154954" y="2603500"/>
            <a:ext cx="9928682" cy="1968500"/>
          </a:xfrm>
          <a:solidFill>
            <a:schemeClr val="accent4">
              <a:lumMod val="20000"/>
              <a:lumOff val="80000"/>
            </a:schemeClr>
          </a:solidFill>
        </p:spPr>
        <p:txBody>
          <a:bodyPr>
            <a:noAutofit/>
          </a:bodyPr>
          <a:lstStyle/>
          <a:p>
            <a:pPr marL="0" indent="0" algn="ctr">
              <a:buNone/>
            </a:pPr>
            <a:r>
              <a:rPr lang="el-GR" sz="2400" b="1" dirty="0" smtClean="0"/>
              <a:t>Κρίση </a:t>
            </a:r>
            <a:r>
              <a:rPr lang="el-GR" sz="2400" dirty="0"/>
              <a:t>είναι μια </a:t>
            </a:r>
            <a:r>
              <a:rPr lang="el-GR" sz="2400" b="1" dirty="0"/>
              <a:t>προσωρινή κατάσταση, </a:t>
            </a:r>
            <a:r>
              <a:rPr lang="el-GR" sz="2400" dirty="0"/>
              <a:t>η οποία προκαλεί </a:t>
            </a:r>
            <a:r>
              <a:rPr lang="el-GR" sz="2400" b="1" dirty="0"/>
              <a:t>έντονο άγχος και αποδιοργάνωση </a:t>
            </a:r>
            <a:r>
              <a:rPr lang="el-GR" sz="2400" dirty="0"/>
              <a:t>και χαρακτηρίζεται από την </a:t>
            </a:r>
            <a:r>
              <a:rPr lang="el-GR" sz="2400" u="sng" dirty="0"/>
              <a:t>αδυναμία του ατόμου να ελέγξει και να χειριστεί το συγκεκριμένο </a:t>
            </a:r>
            <a:r>
              <a:rPr lang="el-GR" sz="2400" u="sng" dirty="0" smtClean="0"/>
              <a:t>γεγονός</a:t>
            </a:r>
            <a:endParaRPr lang="en-US" sz="2400" u="sng" dirty="0"/>
          </a:p>
        </p:txBody>
      </p:sp>
      <p:sp>
        <p:nvSpPr>
          <p:cNvPr id="4" name="Oval 3"/>
          <p:cNvSpPr/>
          <p:nvPr/>
        </p:nvSpPr>
        <p:spPr>
          <a:xfrm>
            <a:off x="577477" y="4239491"/>
            <a:ext cx="5245846" cy="1967345"/>
          </a:xfrm>
          <a:prstGeom prst="ellipse">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sz="2000" dirty="0"/>
              <a:t>Παρόλη την αρνητική τους διάσταση, οι </a:t>
            </a:r>
            <a:r>
              <a:rPr lang="el-GR" sz="2000" b="1" dirty="0"/>
              <a:t>κρίσεις αποτελούν μέρος της ζωής, </a:t>
            </a:r>
            <a:r>
              <a:rPr lang="el-GR" sz="2000" dirty="0"/>
              <a:t>που </a:t>
            </a:r>
            <a:r>
              <a:rPr lang="el-GR" sz="2000" b="1" dirty="0"/>
              <a:t>όλοι κάποια στιγμή </a:t>
            </a:r>
            <a:r>
              <a:rPr lang="el-GR" sz="2000" b="1" dirty="0" smtClean="0"/>
              <a:t>αντιμετωπίζουμε</a:t>
            </a:r>
            <a:endParaRPr lang="en-US" sz="2000" b="1" dirty="0"/>
          </a:p>
        </p:txBody>
      </p:sp>
      <p:sp>
        <p:nvSpPr>
          <p:cNvPr id="5" name="Oval 4"/>
          <p:cNvSpPr/>
          <p:nvPr/>
        </p:nvSpPr>
        <p:spPr>
          <a:xfrm>
            <a:off x="6119295" y="4239491"/>
            <a:ext cx="5407687" cy="1967345"/>
          </a:xfrm>
          <a:prstGeom prst="ellipse">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a:t>
            </a:r>
            <a:r>
              <a:rPr lang="el-GR" dirty="0" smtClean="0"/>
              <a:t> </a:t>
            </a:r>
            <a:r>
              <a:rPr lang="el-GR" b="1" dirty="0"/>
              <a:t>επιτυχημένη επίλυσή </a:t>
            </a:r>
            <a:r>
              <a:rPr lang="el-GR" dirty="0"/>
              <a:t>τους μπορεί να οδηγήσει σε </a:t>
            </a:r>
            <a:r>
              <a:rPr lang="el-GR" b="1" dirty="0"/>
              <a:t>ενίσχυση της αυτοπεποίθησης και της ανθεκτικότητας του ατόμου</a:t>
            </a:r>
            <a:r>
              <a:rPr lang="el-GR" dirty="0"/>
              <a:t>, ενόψει μελλοντικών </a:t>
            </a:r>
            <a:r>
              <a:rPr lang="el-GR" dirty="0" err="1"/>
              <a:t>στρεσογόνων</a:t>
            </a:r>
            <a:r>
              <a:rPr lang="el-GR" dirty="0"/>
              <a:t> </a:t>
            </a:r>
            <a:r>
              <a:rPr lang="el-GR" dirty="0" smtClean="0"/>
              <a:t>καταστάσεων</a:t>
            </a:r>
            <a:endParaRPr lang="en-US" dirty="0"/>
          </a:p>
        </p:txBody>
      </p:sp>
      <p:sp>
        <p:nvSpPr>
          <p:cNvPr id="6" name="Down Arrow 5"/>
          <p:cNvSpPr/>
          <p:nvPr/>
        </p:nvSpPr>
        <p:spPr>
          <a:xfrm>
            <a:off x="5541818" y="3934691"/>
            <a:ext cx="577477"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96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5800805"/>
              </p:ext>
            </p:extLst>
          </p:nvPr>
        </p:nvGraphicFramePr>
        <p:xfrm>
          <a:off x="2034074" y="1274620"/>
          <a:ext cx="8865336" cy="1011379"/>
        </p:xfrm>
        <a:graphic>
          <a:graphicData uri="http://schemas.openxmlformats.org/drawingml/2006/table">
            <a:tbl>
              <a:tblPr firstRow="1" bandRow="1">
                <a:tableStyleId>{F5AB1C69-6EDB-4FF4-983F-18BD219EF322}</a:tableStyleId>
              </a:tblPr>
              <a:tblGrid>
                <a:gridCol w="8865336"/>
              </a:tblGrid>
              <a:tr h="1011379">
                <a:tc>
                  <a:txBody>
                    <a:bodyPr/>
                    <a:lstStyle/>
                    <a:p>
                      <a:pPr algn="ctr"/>
                      <a:r>
                        <a:rPr lang="el-GR" sz="3600" dirty="0" smtClean="0">
                          <a:solidFill>
                            <a:schemeClr val="accent5">
                              <a:lumMod val="50000"/>
                            </a:schemeClr>
                          </a:solidFill>
                        </a:rPr>
                        <a:t>Είδη κρίσεων</a:t>
                      </a:r>
                      <a:r>
                        <a:rPr lang="el-GR" sz="3600" baseline="0" dirty="0" smtClean="0">
                          <a:solidFill>
                            <a:schemeClr val="accent5">
                              <a:lumMod val="50000"/>
                            </a:schemeClr>
                          </a:solidFill>
                        </a:rPr>
                        <a:t> </a:t>
                      </a:r>
                      <a:endParaRPr lang="en-US" sz="3600" dirty="0">
                        <a:solidFill>
                          <a:schemeClr val="accent5">
                            <a:lumMod val="50000"/>
                          </a:schemeClr>
                        </a:solidFill>
                      </a:endParaRPr>
                    </a:p>
                  </a:txBody>
                  <a:tcPr>
                    <a:solidFill>
                      <a:schemeClr val="accent1">
                        <a:lumMod val="20000"/>
                        <a:lumOff val="80000"/>
                      </a:schemeClr>
                    </a:solidFill>
                  </a:tcPr>
                </a:tc>
              </a:tr>
            </a:tbl>
          </a:graphicData>
        </a:graphic>
      </p:graphicFrame>
      <p:sp>
        <p:nvSpPr>
          <p:cNvPr id="5" name="Down Arrow 4"/>
          <p:cNvSpPr/>
          <p:nvPr/>
        </p:nvSpPr>
        <p:spPr>
          <a:xfrm rot="2154269">
            <a:off x="4542769" y="2627169"/>
            <a:ext cx="511994" cy="1067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6379" y="3743658"/>
            <a:ext cx="5365039" cy="2082092"/>
          </a:xfrm>
          <a:prstGeom prst="ellipse">
            <a:avLst/>
          </a:prstGeom>
          <a:solidFill>
            <a:schemeClr val="accent3">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l-GR" sz="2000" b="1" dirty="0">
                <a:solidFill>
                  <a:schemeClr val="accent5">
                    <a:lumMod val="50000"/>
                  </a:schemeClr>
                </a:solidFill>
              </a:rPr>
              <a:t>Α</a:t>
            </a:r>
            <a:r>
              <a:rPr lang="el-GR" sz="2000" b="1" dirty="0" smtClean="0">
                <a:solidFill>
                  <a:schemeClr val="accent5">
                    <a:lumMod val="50000"/>
                  </a:schemeClr>
                </a:solidFill>
              </a:rPr>
              <a:t>ναπτυξιακές κρίσεις</a:t>
            </a:r>
          </a:p>
          <a:p>
            <a:pPr algn="ctr"/>
            <a:r>
              <a:rPr lang="el-GR" sz="2400" b="1" dirty="0" smtClean="0">
                <a:solidFill>
                  <a:schemeClr val="accent5">
                    <a:lumMod val="50000"/>
                  </a:schemeClr>
                </a:solidFill>
              </a:rPr>
              <a:t> </a:t>
            </a:r>
            <a:endParaRPr lang="el-GR" sz="2400" b="1" dirty="0">
              <a:solidFill>
                <a:schemeClr val="accent5">
                  <a:lumMod val="50000"/>
                </a:schemeClr>
              </a:solidFill>
            </a:endParaRPr>
          </a:p>
          <a:p>
            <a:pPr algn="ctr"/>
            <a:r>
              <a:rPr lang="el-GR" sz="1600" dirty="0" smtClean="0">
                <a:solidFill>
                  <a:schemeClr val="accent5">
                    <a:lumMod val="50000"/>
                  </a:schemeClr>
                </a:solidFill>
              </a:rPr>
              <a:t>(γεγονότα </a:t>
            </a:r>
            <a:r>
              <a:rPr lang="el-GR" sz="1600" dirty="0">
                <a:solidFill>
                  <a:schemeClr val="accent5">
                    <a:lumMod val="50000"/>
                  </a:schemeClr>
                </a:solidFill>
              </a:rPr>
              <a:t>που σχετίζονται με τη μετάβαση του ατόμου από ένα στάδιο του κύκλου της ζωής σε </a:t>
            </a:r>
            <a:r>
              <a:rPr lang="el-GR" sz="1600" dirty="0" smtClean="0">
                <a:solidFill>
                  <a:schemeClr val="accent5">
                    <a:lumMod val="50000"/>
                  </a:schemeClr>
                </a:solidFill>
              </a:rPr>
              <a:t>άλλο, π.χ</a:t>
            </a:r>
            <a:r>
              <a:rPr lang="el-GR" sz="1600" dirty="0">
                <a:solidFill>
                  <a:schemeClr val="accent5">
                    <a:lumMod val="50000"/>
                  </a:schemeClr>
                </a:solidFill>
              </a:rPr>
              <a:t>. γέννηση παιδιού, έναρξη της σχολικής ζωής, εφηβεία κ.ά.)</a:t>
            </a:r>
            <a:endParaRPr lang="en-US" sz="1600" dirty="0">
              <a:solidFill>
                <a:schemeClr val="accent5">
                  <a:lumMod val="50000"/>
                </a:schemeClr>
              </a:solidFill>
            </a:endParaRPr>
          </a:p>
        </p:txBody>
      </p:sp>
      <p:sp>
        <p:nvSpPr>
          <p:cNvPr id="8" name="Oval 7"/>
          <p:cNvSpPr/>
          <p:nvPr/>
        </p:nvSpPr>
        <p:spPr>
          <a:xfrm>
            <a:off x="6466742" y="3743658"/>
            <a:ext cx="5289410" cy="2105288"/>
          </a:xfrm>
          <a:prstGeom prst="ellipse">
            <a:avLst/>
          </a:prstGeom>
          <a:solidFill>
            <a:schemeClr val="accent3">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l-GR" sz="2000" b="1" dirty="0" smtClean="0">
                <a:solidFill>
                  <a:schemeClr val="accent5">
                    <a:lumMod val="50000"/>
                  </a:schemeClr>
                </a:solidFill>
              </a:rPr>
              <a:t>Περιστασιακές κρίσεις</a:t>
            </a:r>
            <a:endParaRPr lang="el-GR" sz="2000" dirty="0"/>
          </a:p>
          <a:p>
            <a:pPr algn="ctr"/>
            <a:r>
              <a:rPr lang="el-GR" dirty="0" smtClean="0"/>
              <a:t> </a:t>
            </a:r>
            <a:r>
              <a:rPr lang="el-GR" sz="1600" dirty="0" smtClean="0">
                <a:solidFill>
                  <a:schemeClr val="accent5">
                    <a:lumMod val="50000"/>
                  </a:schemeClr>
                </a:solidFill>
              </a:rPr>
              <a:t>απροσδόκητα γεγονότα που αρχίζουν </a:t>
            </a:r>
            <a:r>
              <a:rPr lang="el-GR" sz="1600" dirty="0">
                <a:solidFill>
                  <a:schemeClr val="accent5">
                    <a:lumMod val="50000"/>
                  </a:schemeClr>
                </a:solidFill>
              </a:rPr>
              <a:t>ξαφνικά και μπορεί να επηρεάζουν ένα άτομο ή μια ολόκληρη κοινότητα (π.χ. φυσικές καταστροφές, επιδημίες, ατυχήματα, απώλειες, διαζύγιο, σοβαρή ασθένεια, οικονομική κρίση κ.ά.).</a:t>
            </a:r>
            <a:endParaRPr lang="en-US" sz="1600" dirty="0">
              <a:solidFill>
                <a:schemeClr val="accent5">
                  <a:lumMod val="50000"/>
                </a:schemeClr>
              </a:solidFill>
            </a:endParaRPr>
          </a:p>
        </p:txBody>
      </p:sp>
      <p:sp>
        <p:nvSpPr>
          <p:cNvPr id="9" name="Down Arrow 8"/>
          <p:cNvSpPr/>
          <p:nvPr/>
        </p:nvSpPr>
        <p:spPr>
          <a:xfrm rot="19640424">
            <a:off x="7159048" y="2737812"/>
            <a:ext cx="478893" cy="951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921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Φάσεις κρίσεων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8110427"/>
              </p:ext>
            </p:extLst>
          </p:nvPr>
        </p:nvGraphicFramePr>
        <p:xfrm>
          <a:off x="1102657" y="2285999"/>
          <a:ext cx="9793941" cy="3476026"/>
        </p:xfrm>
        <a:graphic>
          <a:graphicData uri="http://schemas.openxmlformats.org/drawingml/2006/table">
            <a:tbl>
              <a:tblPr firstRow="1" bandRow="1">
                <a:tableStyleId>{8A107856-5554-42FB-B03E-39F5DBC370BA}</a:tableStyleId>
              </a:tblPr>
              <a:tblGrid>
                <a:gridCol w="9793941"/>
              </a:tblGrid>
              <a:tr h="732826">
                <a:tc>
                  <a:txBody>
                    <a:bodyPr/>
                    <a:lstStyle/>
                    <a:p>
                      <a:r>
                        <a:rPr lang="el-GR" dirty="0" smtClean="0"/>
                        <a:t>Α. Πρώτη επαφή με το γεγονός:</a:t>
                      </a:r>
                    </a:p>
                    <a:p>
                      <a:r>
                        <a:rPr lang="el-GR" b="0" dirty="0" smtClean="0"/>
                        <a:t>Κατακλυσμιαία συναισθήματα /παρεμπόδιση εύρεσης ακόμη και των πιο απλών λύσεων για αντιμετώπιση.</a:t>
                      </a:r>
                      <a:endParaRPr lang="en-US" b="0" dirty="0"/>
                    </a:p>
                  </a:txBody>
                  <a:tcPr/>
                </a:tc>
              </a:tr>
              <a:tr h="952674">
                <a:tc>
                  <a:txBody>
                    <a:bodyPr/>
                    <a:lstStyle/>
                    <a:p>
                      <a:r>
                        <a:rPr lang="el-GR" b="1" dirty="0" smtClean="0"/>
                        <a:t>Β. Φάση επεξεργασίας του γεγονότος: </a:t>
                      </a:r>
                      <a:endParaRPr lang="el-GR" dirty="0" smtClean="0"/>
                    </a:p>
                    <a:p>
                      <a:r>
                        <a:rPr lang="el-GR" dirty="0" smtClean="0"/>
                        <a:t>Πρώτες συναισθηματικές αντιδράσεις (κλάμα, άρνηση, θυμός). – Πολλά άτομα επιθυμούν να συζητήσουν το γεγονός με άτομα που έζησαν το γεγονός (το ίδιο μαζί τους ή άλλο). – Συνειδητοποίηση του φυσιολογικού χαρακτήρα των συναισθημάτων τους. </a:t>
                      </a:r>
                      <a:endParaRPr lang="en-US" dirty="0"/>
                    </a:p>
                  </a:txBody>
                  <a:tcPr/>
                </a:tc>
              </a:tr>
              <a:tr h="732826">
                <a:tc>
                  <a:txBody>
                    <a:bodyPr/>
                    <a:lstStyle/>
                    <a:p>
                      <a:r>
                        <a:rPr lang="el-GR" b="1" dirty="0" smtClean="0"/>
                        <a:t>Γ. Φάση αντιμετώπισης ή προσαρμογής: </a:t>
                      </a:r>
                    </a:p>
                    <a:p>
                      <a:r>
                        <a:rPr lang="el-GR" dirty="0" smtClean="0"/>
                        <a:t>Αρχίζει να διαφαίνεται η ανάκαμψη. – Γενικότερος απολογισμός των συνεπειών. – Έναρξη δράσης με σκοπό την αντιμετώπιση. </a:t>
                      </a:r>
                      <a:endParaRPr lang="en-US" dirty="0"/>
                    </a:p>
                  </a:txBody>
                  <a:tcPr/>
                </a:tc>
              </a:tr>
              <a:tr h="512978">
                <a:tc>
                  <a:txBody>
                    <a:bodyPr/>
                    <a:lstStyle/>
                    <a:p>
                      <a:r>
                        <a:rPr lang="el-GR" b="1" dirty="0" smtClean="0"/>
                        <a:t>Δ. Επιστροφή στο επίπεδο λειτουργίας πριν από την κρίση: </a:t>
                      </a:r>
                    </a:p>
                    <a:p>
                      <a:r>
                        <a:rPr lang="el-GR" dirty="0" smtClean="0"/>
                        <a:t>Μακρόχρονη περίοδος, μερικοί μήνες έως και χρόνια.</a:t>
                      </a:r>
                      <a:endParaRPr lang="en-US" dirty="0"/>
                    </a:p>
                  </a:txBody>
                  <a:tcPr/>
                </a:tc>
              </a:tr>
            </a:tbl>
          </a:graphicData>
        </a:graphic>
      </p:graphicFrame>
    </p:spTree>
    <p:extLst>
      <p:ext uri="{BB962C8B-B14F-4D97-AF65-F5344CB8AC3E}">
        <p14:creationId xmlns:p14="http://schemas.microsoft.com/office/powerpoint/2010/main" val="1183874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1298285"/>
            <a:ext cx="10288900" cy="1525155"/>
          </a:xfrm>
          <a:solidFill>
            <a:schemeClr val="accent3">
              <a:lumMod val="60000"/>
              <a:lumOff val="40000"/>
            </a:schemeClr>
          </a:solidFill>
        </p:spPr>
        <p:txBody>
          <a:bodyPr>
            <a:noAutofit/>
          </a:bodyPr>
          <a:lstStyle/>
          <a:p>
            <a:pPr marL="0" indent="0" algn="ctr">
              <a:buNone/>
            </a:pPr>
            <a:r>
              <a:rPr lang="el-GR" sz="2000" dirty="0"/>
              <a:t>Κάθε είδος κρίσης </a:t>
            </a:r>
            <a:r>
              <a:rPr lang="el-GR" sz="2000" dirty="0" smtClean="0"/>
              <a:t>βιώνεται </a:t>
            </a:r>
            <a:r>
              <a:rPr lang="el-GR" sz="2000" dirty="0"/>
              <a:t>με διαφορετικό τρόπο από τα άτομα, επηρεάζοντας κυρίως την </a:t>
            </a:r>
            <a:r>
              <a:rPr lang="el-GR" sz="2000" b="1" dirty="0"/>
              <a:t>αίσθηση σταθερότητας, ασφάλειας και ελέγχου, καθώς και το φυσικό και κοινωνικό τους περιβάλλον, άμεσο </a:t>
            </a:r>
            <a:r>
              <a:rPr lang="el-GR" sz="2000" dirty="0"/>
              <a:t>(οικογένεια, φίλοι) ή </a:t>
            </a:r>
            <a:r>
              <a:rPr lang="el-GR" sz="2000" b="1" dirty="0"/>
              <a:t>ευρύτερο</a:t>
            </a:r>
            <a:r>
              <a:rPr lang="el-GR" sz="2000" dirty="0"/>
              <a:t> (γειτονιά, κοινότητα).</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419" y="2823440"/>
            <a:ext cx="4156364" cy="3549651"/>
          </a:xfrm>
          <a:prstGeom prst="rect">
            <a:avLst/>
          </a:prstGeom>
        </p:spPr>
      </p:pic>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763" y="2823440"/>
            <a:ext cx="4599710" cy="3549651"/>
          </a:xfrm>
          <a:prstGeom prst="rect">
            <a:avLst/>
          </a:prstGeom>
        </p:spPr>
      </p:pic>
    </p:spTree>
    <p:extLst>
      <p:ext uri="{BB962C8B-B14F-4D97-AF65-F5344CB8AC3E}">
        <p14:creationId xmlns:p14="http://schemas.microsoft.com/office/powerpoint/2010/main" val="6632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8012</TotalTime>
  <Words>3562</Words>
  <Application>Microsoft Office PowerPoint</Application>
  <PresentationFormat>Προσαρμογή</PresentationFormat>
  <Paragraphs>408</Paragraphs>
  <Slides>58</Slides>
  <Notes>20</Notes>
  <HiddenSlides>0</HiddenSlides>
  <MMClips>1</MMClips>
  <ScaleCrop>false</ScaleCrop>
  <HeadingPairs>
    <vt:vector size="4" baseType="variant">
      <vt:variant>
        <vt:lpstr>Θέμα</vt:lpstr>
      </vt:variant>
      <vt:variant>
        <vt:i4>1</vt:i4>
      </vt:variant>
      <vt:variant>
        <vt:lpstr>Τίτλοι διαφανειών</vt:lpstr>
      </vt:variant>
      <vt:variant>
        <vt:i4>58</vt:i4>
      </vt:variant>
    </vt:vector>
  </HeadingPairs>
  <TitlesOfParts>
    <vt:vector size="59" baseType="lpstr">
      <vt:lpstr>Organic</vt:lpstr>
      <vt:lpstr>ΒΟΗΘΩΝΤΑΣ ΤΟΥΣ/ΤΙΣ ΜΑΘΗΤΕΣ/ΤΡΙΕΣ ΝΑ ΕΠΑΝΑΣΥΝΔΕΘΟΥΝ ΜΕ ΤΟ ΣΧΟΛΕΙΟ</vt:lpstr>
      <vt:lpstr>Σκοπός </vt:lpstr>
      <vt:lpstr>Παρουσίαση του PowerPoint</vt:lpstr>
      <vt:lpstr>Εισαγωγή </vt:lpstr>
      <vt:lpstr>Παρουσίαση του PowerPoint</vt:lpstr>
      <vt:lpstr>Τι είναι κρίση; </vt:lpstr>
      <vt:lpstr>Παρουσίαση του PowerPoint</vt:lpstr>
      <vt:lpstr>Φάσεις κρίσεων </vt:lpstr>
      <vt:lpstr>Παρουσίαση του PowerPoint</vt:lpstr>
      <vt:lpstr>Πίνακας 1: Αναμενόμενες φυσιολογικές αντιδράσεις των παιδιών σε καταστάσεις κρίσεων </vt:lpstr>
      <vt:lpstr>Πότε ανησυχούμε?</vt:lpstr>
      <vt:lpstr>Ποιά παιδιά είναι πιο ευάλωτα:</vt:lpstr>
      <vt:lpstr>Παρουσίαση του PowerPoint</vt:lpstr>
      <vt:lpstr>Οι ανάγκες των παιδιών σε καταστάσεις κρίσης </vt:lpstr>
      <vt:lpstr>Ανάκαμψη (Recovery)</vt:lpstr>
      <vt:lpstr>Παρουσίαση του PowerPoint</vt:lpstr>
      <vt:lpstr>Προστατευτικοί παράγοντες </vt:lpstr>
      <vt:lpstr>Βασικοί τομείς ψυχικής ανθεκτικότητας </vt:lpstr>
      <vt:lpstr>Προάγοντας τη ψυχική ανθεκτικότητα των μαθητών </vt:lpstr>
      <vt:lpstr>Παρουσίαση του PowerPoint</vt:lpstr>
      <vt:lpstr>Προάγοντας τη ψυχική ανθεκτικότητα των μαθητών </vt:lpstr>
      <vt:lpstr>Προάγοντας τη ψυχική ανθεκτικότητα των μαθητών </vt:lpstr>
      <vt:lpstr>  </vt:lpstr>
      <vt:lpstr> Προάγοντας τη ψυχική ανθεκτικότητα των μαθητών    </vt:lpstr>
      <vt:lpstr>Προάγοντας τη ψυχική ανθεκτικότητα των μαθητών </vt:lpstr>
      <vt:lpstr>Προάγοντας τη ψυχική ανθεκτικότητα των μαθητών  </vt:lpstr>
      <vt:lpstr>Προάγοντας τη ψυχική ανθεκτικότητα των μαθητών  </vt:lpstr>
      <vt:lpstr>Παρουσίαση του PowerPoint</vt:lpstr>
      <vt:lpstr>Προάγοντας τη ψυχική ανθεκτικότητα των μαθητών </vt:lpstr>
      <vt:lpstr>Προάγοντας τη ψυχική ανθεκτικότητα των μαθητών </vt:lpstr>
      <vt:lpstr>Προάγοντας τη ψυχική ανθεκτικότητα των μαθητών </vt:lpstr>
      <vt:lpstr>Ψυχική ανθεκτικότητα στη τάξη  </vt:lpstr>
      <vt:lpstr> </vt:lpstr>
      <vt:lpstr>Ψυχική ανθεκτικότητα στη τάξη </vt:lpstr>
      <vt:lpstr>12) Διαχείριση αρνητικών σκέψεων </vt:lpstr>
      <vt:lpstr>Προάγοντας τη ψυχική ανθεκτικότητα των μαθητών</vt:lpstr>
      <vt:lpstr>Προάγοντας τη ψυχική ανθεκτικότητα των μαθητών</vt:lpstr>
      <vt:lpstr>Προάγοντας τη ψυχική ανθεκτικότητα των μαθητών </vt:lpstr>
      <vt:lpstr>Προάγοντας τη ψυχική ανθεκτικότητα των μαθητών  </vt:lpstr>
      <vt:lpstr> Προάγοντας τη ψυχική ανθεκτικότητα των μαθητών   </vt:lpstr>
      <vt:lpstr>Προάγοντας τη ψυχική ανθεκτικότητα των μαθητών </vt:lpstr>
      <vt:lpstr>Προάγοντας τη ψυχική ανθεκτικότητα των μαθητών </vt:lpstr>
      <vt:lpstr>Προάγοντας τη ψυχική ανθεκτικότητα των μαθητών </vt:lpstr>
      <vt:lpstr>Προάγοντας τη ψυχική ανθεκτικότητα των μαθητών </vt:lpstr>
      <vt:lpstr>Παρουσίαση του PowerPoint</vt:lpstr>
      <vt:lpstr>Προάγοντας τη ψυχική ανθεκτικότητα των μαθητών  21) Κάρτες επίλυσης προβλημάτων  (Problem solving)</vt:lpstr>
      <vt:lpstr>Προάγοντας τη ψυχική ανθεκτικότητα των μαθητών  </vt:lpstr>
      <vt:lpstr>Προάγοντας τη ψυχική ανθεκτικότητα των μαθητών </vt:lpstr>
      <vt:lpstr>Προάγοντας τη ψυχική ανθεκτικότητα των μαθητών </vt:lpstr>
      <vt:lpstr>Προάγοντας τη ψυχική ανθεκτικότητα των μαθητών </vt:lpstr>
      <vt:lpstr>     Προάγοντας τη ψυχική ανθεκτικότητα των μαθητών </vt:lpstr>
      <vt:lpstr>Γενικές αρχές στήριξης παιδιών σε καταστάσεις κρίσης </vt:lpstr>
      <vt:lpstr>Η φροντίδα και η στήριξη των μαθητών αποτελεί πάγια και βασική μέριμνα όλων των εκπαιδευτικών. Ωστόσο είναι σημαντικό να αναγνωρίζουμε ότι και εμείς οι ίδιοι αντιμετωπίζουμε την ίδια δύσκολη κατάσταση με τον δικό του τρόπο ο καθένας. </vt:lpstr>
      <vt:lpstr>Παρουσίαση του PowerPoint</vt:lpstr>
      <vt:lpstr>Προάγοντας την Ψυχική ανθεκτικότητα των εκπαιδευτικών</vt:lpstr>
      <vt:lpstr>Μοντέλο ψυχικής ανθεκτικότητας εκπαιδευτικού (ENTRÉE,2014)</vt:lpstr>
      <vt:lpstr>Ένα μεγάλο ευχαριστώ...</vt:lpstr>
      <vt:lpstr>Σας ευχαριστώ για την προσοχή σας!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Αθηνά</cp:lastModifiedBy>
  <cp:revision>139</cp:revision>
  <dcterms:created xsi:type="dcterms:W3CDTF">2020-05-23T08:02:58Z</dcterms:created>
  <dcterms:modified xsi:type="dcterms:W3CDTF">2020-06-14T08:32:09Z</dcterms:modified>
</cp:coreProperties>
</file>