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969" r:id="rId2"/>
    <p:sldMasterId id="2147483986" r:id="rId3"/>
    <p:sldMasterId id="2147484003" r:id="rId4"/>
    <p:sldMasterId id="2147484015" r:id="rId5"/>
    <p:sldMasterId id="2147484028" r:id="rId6"/>
    <p:sldMasterId id="2147484040" r:id="rId7"/>
    <p:sldMasterId id="2147484052" r:id="rId8"/>
    <p:sldMasterId id="2147484067" r:id="rId9"/>
    <p:sldMasterId id="2147484079" r:id="rId10"/>
    <p:sldMasterId id="2147484091" r:id="rId11"/>
    <p:sldMasterId id="2147484103" r:id="rId12"/>
    <p:sldMasterId id="2147485231" r:id="rId13"/>
  </p:sldMasterIdLst>
  <p:notesMasterIdLst>
    <p:notesMasterId r:id="rId50"/>
  </p:notesMasterIdLst>
  <p:handoutMasterIdLst>
    <p:handoutMasterId r:id="rId51"/>
  </p:handoutMasterIdLst>
  <p:sldIdLst>
    <p:sldId id="257" r:id="rId14"/>
    <p:sldId id="405" r:id="rId15"/>
    <p:sldId id="406" r:id="rId16"/>
    <p:sldId id="407" r:id="rId17"/>
    <p:sldId id="515" r:id="rId18"/>
    <p:sldId id="430" r:id="rId19"/>
    <p:sldId id="411" r:id="rId20"/>
    <p:sldId id="520" r:id="rId21"/>
    <p:sldId id="496" r:id="rId22"/>
    <p:sldId id="498" r:id="rId23"/>
    <p:sldId id="499" r:id="rId24"/>
    <p:sldId id="500" r:id="rId25"/>
    <p:sldId id="507" r:id="rId26"/>
    <p:sldId id="508" r:id="rId27"/>
    <p:sldId id="501" r:id="rId28"/>
    <p:sldId id="492" r:id="rId29"/>
    <p:sldId id="431" r:id="rId30"/>
    <p:sldId id="502" r:id="rId31"/>
    <p:sldId id="441" r:id="rId32"/>
    <p:sldId id="522" r:id="rId33"/>
    <p:sldId id="439" r:id="rId34"/>
    <p:sldId id="505" r:id="rId35"/>
    <p:sldId id="506" r:id="rId36"/>
    <p:sldId id="509" r:id="rId37"/>
    <p:sldId id="524" r:id="rId38"/>
    <p:sldId id="523" r:id="rId39"/>
    <p:sldId id="469" r:id="rId40"/>
    <p:sldId id="463" r:id="rId41"/>
    <p:sldId id="464" r:id="rId42"/>
    <p:sldId id="465" r:id="rId43"/>
    <p:sldId id="467" r:id="rId44"/>
    <p:sldId id="468" r:id="rId45"/>
    <p:sldId id="470" r:id="rId46"/>
    <p:sldId id="510" r:id="rId47"/>
    <p:sldId id="408" r:id="rId48"/>
    <p:sldId id="512" r:id="rId49"/>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Προεπιλεγμένη ενότητα" id="{F903BAF0-51F9-4F72-AB97-05B886AA6A3F}">
          <p14:sldIdLst>
            <p14:sldId id="257"/>
            <p14:sldId id="405"/>
            <p14:sldId id="406"/>
            <p14:sldId id="407"/>
            <p14:sldId id="515"/>
            <p14:sldId id="430"/>
            <p14:sldId id="411"/>
            <p14:sldId id="520"/>
            <p14:sldId id="496"/>
            <p14:sldId id="498"/>
            <p14:sldId id="499"/>
            <p14:sldId id="500"/>
            <p14:sldId id="507"/>
            <p14:sldId id="508"/>
            <p14:sldId id="501"/>
            <p14:sldId id="492"/>
            <p14:sldId id="431"/>
            <p14:sldId id="502"/>
            <p14:sldId id="441"/>
            <p14:sldId id="522"/>
            <p14:sldId id="439"/>
            <p14:sldId id="505"/>
            <p14:sldId id="506"/>
            <p14:sldId id="509"/>
            <p14:sldId id="524"/>
            <p14:sldId id="523"/>
            <p14:sldId id="469"/>
            <p14:sldId id="463"/>
            <p14:sldId id="464"/>
            <p14:sldId id="465"/>
            <p14:sldId id="467"/>
            <p14:sldId id="468"/>
            <p14:sldId id="470"/>
            <p14:sldId id="510"/>
            <p14:sldId id="408"/>
            <p14:sldId id="5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396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2382" autoAdjust="0"/>
  </p:normalViewPr>
  <p:slideViewPr>
    <p:cSldViewPr>
      <p:cViewPr>
        <p:scale>
          <a:sx n="80" d="100"/>
          <a:sy n="80" d="100"/>
        </p:scale>
        <p:origin x="-1502" y="-1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4339"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4340"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4341"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1D277345-C3CD-4E1B-8BC8-B0822379746F}" type="slidenum">
              <a:rPr lang="el-GR"/>
              <a:pPr>
                <a:defRPr/>
              </a:pPr>
              <a:t>‹#›</a:t>
            </a:fld>
            <a:endParaRPr lang="el-GR"/>
          </a:p>
        </p:txBody>
      </p:sp>
    </p:spTree>
    <p:extLst>
      <p:ext uri="{BB962C8B-B14F-4D97-AF65-F5344CB8AC3E}">
        <p14:creationId xmlns:p14="http://schemas.microsoft.com/office/powerpoint/2010/main" val="9919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2291"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1981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2294"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2295"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8895C8FD-B662-48AC-A6A8-68D620A1F276}" type="slidenum">
              <a:rPr lang="el-GR"/>
              <a:pPr>
                <a:defRPr/>
              </a:pPr>
              <a:t>‹#›</a:t>
            </a:fld>
            <a:endParaRPr lang="el-GR"/>
          </a:p>
        </p:txBody>
      </p:sp>
    </p:spTree>
    <p:extLst>
      <p:ext uri="{BB962C8B-B14F-4D97-AF65-F5344CB8AC3E}">
        <p14:creationId xmlns:p14="http://schemas.microsoft.com/office/powerpoint/2010/main" val="2302589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4F2351B-2283-47A9-8D07-9DFB01EBAB72}" type="slidenum">
              <a:rPr lang="el-GR" altLang="el-GR">
                <a:solidFill>
                  <a:prstClr val="black"/>
                </a:solidFill>
              </a:rPr>
              <a:pPr/>
              <a:t>5</a:t>
            </a:fld>
            <a:endParaRPr lang="el-GR" altLang="el-GR">
              <a:solidFill>
                <a:prstClr val="black"/>
              </a:solidFill>
            </a:endParaRPr>
          </a:p>
        </p:txBody>
      </p:sp>
      <p:sp>
        <p:nvSpPr>
          <p:cNvPr id="38913" name="Rectangle 1"/>
          <p:cNvSpPr txBox="1">
            <a:spLocks noGrp="1" noRot="1" noChangeAspect="1" noChangeArrowheads="1"/>
          </p:cNvSpPr>
          <p:nvPr>
            <p:ph type="sldImg"/>
          </p:nvPr>
        </p:nvSpPr>
        <p:spPr bwMode="auto">
          <a:xfrm>
            <a:off x="942975" y="746125"/>
            <a:ext cx="4972050" cy="3729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724202"/>
            <a:ext cx="5486400" cy="44755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42E62C6-F2AE-4AC9-A229-6600EEE7ACB2}"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410807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F0F8678-611E-4C01-8439-A304D13E2776}" type="slidenum">
              <a:rPr lang="el-GR" smtClean="0"/>
              <a:t>27</a:t>
            </a:fld>
            <a:endParaRPr lang="el-GR"/>
          </a:p>
        </p:txBody>
      </p:sp>
    </p:spTree>
    <p:extLst>
      <p:ext uri="{BB962C8B-B14F-4D97-AF65-F5344CB8AC3E}">
        <p14:creationId xmlns:p14="http://schemas.microsoft.com/office/powerpoint/2010/main" val="279414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286000" y="3429000"/>
            <a:ext cx="6399213" cy="1219200"/>
          </a:xfrm>
        </p:spPr>
        <p:txBody>
          <a:bodyPr/>
          <a:lstStyle>
            <a:lvl1pPr>
              <a:defRPr sz="4000"/>
            </a:lvl1pPr>
          </a:lstStyle>
          <a:p>
            <a:r>
              <a:rPr lang="el-GR"/>
              <a:t>Κάντε κλικ για να επεξεργαστείτε το στυλ τίτλου του υποδείγματος</a:t>
            </a:r>
          </a:p>
        </p:txBody>
      </p:sp>
      <p:sp>
        <p:nvSpPr>
          <p:cNvPr id="148483" name="Rectangle 3"/>
          <p:cNvSpPr>
            <a:spLocks noGrp="1" noChangeArrowheads="1"/>
          </p:cNvSpPr>
          <p:nvPr>
            <p:ph type="subTitle" idx="1"/>
          </p:nvPr>
        </p:nvSpPr>
        <p:spPr>
          <a:xfrm>
            <a:off x="2286000" y="4800600"/>
            <a:ext cx="6399213" cy="838200"/>
          </a:xfrm>
        </p:spPr>
        <p:txBody>
          <a:bodyPr/>
          <a:lstStyle>
            <a:lvl1pPr marL="0" indent="0">
              <a:buFontTx/>
              <a:buNone/>
              <a:defRPr sz="2400"/>
            </a:lvl1pPr>
          </a:lstStyle>
          <a:p>
            <a:r>
              <a:rPr lang="el-GR"/>
              <a:t>Κάντε κλικ για να επεξεργαστείτε το στυλ υποτίτλου του υποδείγματος</a:t>
            </a: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p:txBody>
          <a:bodyPr/>
          <a:lstStyle>
            <a:lvl1pPr>
              <a:defRPr/>
            </a:lvl1pPr>
          </a:lstStyle>
          <a:p>
            <a:pPr>
              <a:defRPr/>
            </a:pPr>
            <a:fld id="{0B029E52-7C49-4370-BF7C-55FD1E5F9127}" type="slidenum">
              <a:rPr lang="el-GR"/>
              <a:pPr>
                <a:defRPr/>
              </a:pPr>
              <a:t>‹#›</a:t>
            </a:fld>
            <a:endParaRPr lang="el-GR"/>
          </a:p>
        </p:txBody>
      </p:sp>
    </p:spTree>
    <p:extLst>
      <p:ext uri="{BB962C8B-B14F-4D97-AF65-F5344CB8AC3E}">
        <p14:creationId xmlns:p14="http://schemas.microsoft.com/office/powerpoint/2010/main" val="1206744081"/>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BF6D9D8-D610-473F-9924-20F46D66D197}" type="slidenum">
              <a:rPr lang="el-GR"/>
              <a:pPr>
                <a:defRPr/>
              </a:pPr>
              <a:t>‹#›</a:t>
            </a:fld>
            <a:endParaRPr lang="el-GR"/>
          </a:p>
        </p:txBody>
      </p:sp>
    </p:spTree>
    <p:extLst>
      <p:ext uri="{BB962C8B-B14F-4D97-AF65-F5344CB8AC3E}">
        <p14:creationId xmlns:p14="http://schemas.microsoft.com/office/powerpoint/2010/main" val="384511630"/>
      </p:ext>
    </p:extLst>
  </p:cSld>
  <p:clrMapOvr>
    <a:masterClrMapping/>
  </p:clrMapOvr>
  <p:transition spd="slow">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667B7B6E-A7D7-4B33-818B-8ED9AB3946D0}" type="slidenum">
              <a:rPr lang="el-GR"/>
              <a:pPr>
                <a:defRPr/>
              </a:pPr>
              <a:t>‹#›</a:t>
            </a:fld>
            <a:endParaRPr lang="el-GR"/>
          </a:p>
        </p:txBody>
      </p:sp>
    </p:spTree>
    <p:extLst>
      <p:ext uri="{BB962C8B-B14F-4D97-AF65-F5344CB8AC3E}">
        <p14:creationId xmlns:p14="http://schemas.microsoft.com/office/powerpoint/2010/main" val="1331458497"/>
      </p:ext>
    </p:extLst>
  </p:cSld>
  <p:clrMapOvr>
    <a:masterClrMapping/>
  </p:clrMapOvr>
  <p:transition spd="slow">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77C07E6C-6118-4DC2-83EE-5C0312604C78}" type="slidenum">
              <a:rPr lang="el-GR"/>
              <a:pPr>
                <a:defRPr/>
              </a:pPr>
              <a:t>‹#›</a:t>
            </a:fld>
            <a:endParaRPr lang="el-GR"/>
          </a:p>
        </p:txBody>
      </p:sp>
    </p:spTree>
    <p:extLst>
      <p:ext uri="{BB962C8B-B14F-4D97-AF65-F5344CB8AC3E}">
        <p14:creationId xmlns:p14="http://schemas.microsoft.com/office/powerpoint/2010/main" val="3948293153"/>
      </p:ext>
    </p:extLst>
  </p:cSld>
  <p:clrMapOvr>
    <a:masterClrMapping/>
  </p:clrMapOvr>
  <p:transition spd="slow">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F56F9976-9E9D-4BCD-A92C-DF37AF5C432A}" type="slidenum">
              <a:rPr lang="el-GR"/>
              <a:pPr>
                <a:defRPr/>
              </a:pPr>
              <a:t>‹#›</a:t>
            </a:fld>
            <a:endParaRPr lang="el-GR"/>
          </a:p>
        </p:txBody>
      </p:sp>
    </p:spTree>
    <p:extLst>
      <p:ext uri="{BB962C8B-B14F-4D97-AF65-F5344CB8AC3E}">
        <p14:creationId xmlns:p14="http://schemas.microsoft.com/office/powerpoint/2010/main" val="4220435277"/>
      </p:ext>
    </p:extLst>
  </p:cSld>
  <p:clrMapOvr>
    <a:masterClrMapping/>
  </p:clrMapOvr>
  <p:transition spd="slow">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59425" y="1905000"/>
            <a:ext cx="3124200"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6799DA53-3F6F-44AB-B78F-1A739C82A946}" type="slidenum">
              <a:rPr lang="el-GR"/>
              <a:pPr>
                <a:defRPr/>
              </a:pPr>
              <a:t>‹#›</a:t>
            </a:fld>
            <a:endParaRPr lang="el-GR"/>
          </a:p>
        </p:txBody>
      </p:sp>
    </p:spTree>
    <p:extLst>
      <p:ext uri="{BB962C8B-B14F-4D97-AF65-F5344CB8AC3E}">
        <p14:creationId xmlns:p14="http://schemas.microsoft.com/office/powerpoint/2010/main" val="758342998"/>
      </p:ext>
    </p:extLst>
  </p:cSld>
  <p:clrMapOvr>
    <a:masterClrMapping/>
  </p:clrMapOvr>
  <p:transition spd="slow">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2284413" y="1905000"/>
            <a:ext cx="6399212" cy="2033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2284413" y="4090988"/>
            <a:ext cx="6399212" cy="2035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193F8058-A577-4EFE-9D8F-DEFAF76757EB}" type="slidenum">
              <a:rPr lang="el-GR"/>
              <a:pPr>
                <a:defRPr/>
              </a:pPr>
              <a:t>‹#›</a:t>
            </a:fld>
            <a:endParaRPr lang="el-GR"/>
          </a:p>
        </p:txBody>
      </p:sp>
    </p:spTree>
    <p:extLst>
      <p:ext uri="{BB962C8B-B14F-4D97-AF65-F5344CB8AC3E}">
        <p14:creationId xmlns:p14="http://schemas.microsoft.com/office/powerpoint/2010/main" val="1570239574"/>
      </p:ext>
    </p:extLst>
  </p:cSld>
  <p:clrMapOvr>
    <a:masterClrMapping/>
  </p:clrMapOvr>
  <p:transition spd="slow">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mediaAndTx" preserve="1">
  <p:cSld name="Τίτλος, Clip Πολυμέσων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πολυμέσων"/>
          <p:cNvSpPr>
            <a:spLocks noGrp="1"/>
          </p:cNvSpPr>
          <p:nvPr>
            <p:ph type="media" sz="half" idx="1"/>
          </p:nvPr>
        </p:nvSpPr>
        <p:spPr>
          <a:xfrm>
            <a:off x="2284413" y="1905000"/>
            <a:ext cx="3122612" cy="4221163"/>
          </a:xfrm>
        </p:spPr>
        <p:txBody>
          <a:bodyPr rtlCol="0">
            <a:normAutofit/>
          </a:bodyPr>
          <a:lstStyle/>
          <a:p>
            <a:pPr lvl="0"/>
            <a:r>
              <a:rPr lang="el-GR" noProof="0" smtClean="0"/>
              <a:t>Κάντε κλικ στο εικονίδιο για να προσθέσετε πολυμέσα</a:t>
            </a:r>
          </a:p>
        </p:txBody>
      </p:sp>
      <p:sp>
        <p:nvSpPr>
          <p:cNvPr id="4" name="3 - Θέση κειμένου"/>
          <p:cNvSpPr>
            <a:spLocks noGrp="1"/>
          </p:cNvSpPr>
          <p:nvPr>
            <p:ph type="body" sz="half" idx="2"/>
          </p:nvPr>
        </p:nvSpPr>
        <p:spPr>
          <a:xfrm>
            <a:off x="5559425" y="1905000"/>
            <a:ext cx="3124200"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77A775A9-D867-493E-B4B0-24A627DDD25B}" type="slidenum">
              <a:rPr lang="el-GR"/>
              <a:pPr>
                <a:defRPr/>
              </a:pPr>
              <a:t>‹#›</a:t>
            </a:fld>
            <a:endParaRPr lang="el-GR"/>
          </a:p>
        </p:txBody>
      </p:sp>
    </p:spTree>
    <p:extLst>
      <p:ext uri="{BB962C8B-B14F-4D97-AF65-F5344CB8AC3E}">
        <p14:creationId xmlns:p14="http://schemas.microsoft.com/office/powerpoint/2010/main" val="3092784387"/>
      </p:ext>
    </p:extLst>
  </p:cSld>
  <p:clrMapOvr>
    <a:masterClrMapping/>
  </p:clrMapOvr>
  <p:transition spd="slow">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D8721992-4C6C-4F6E-9EE2-6542723F325F}"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3239637026"/>
      </p:ext>
    </p:extLst>
  </p:cSld>
  <p:clrMapOvr>
    <a:masterClrMapping/>
  </p:clrMapOvr>
  <p:transition spd="slow">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44D1BF20-0F52-4E19-A7D5-0F63A4C25C35}" type="slidenum">
              <a:rPr lang="el-GR"/>
              <a:pPr>
                <a:defRPr/>
              </a:pPr>
              <a:t>‹#›</a:t>
            </a:fld>
            <a:endParaRPr lang="el-GR"/>
          </a:p>
        </p:txBody>
      </p:sp>
    </p:spTree>
    <p:extLst>
      <p:ext uri="{BB962C8B-B14F-4D97-AF65-F5344CB8AC3E}">
        <p14:creationId xmlns:p14="http://schemas.microsoft.com/office/powerpoint/2010/main" val="2422037202"/>
      </p:ext>
    </p:extLst>
  </p:cSld>
  <p:clrMapOvr>
    <a:masterClrMapping/>
  </p:clrMapOvr>
  <p:transition spd="slow">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E33811B-3327-4159-A634-DE1B0A2A7C5F}" type="slidenum">
              <a:rPr lang="el-GR"/>
              <a:pPr>
                <a:defRPr/>
              </a:pPr>
              <a:t>‹#›</a:t>
            </a:fld>
            <a:endParaRPr lang="el-GR"/>
          </a:p>
        </p:txBody>
      </p:sp>
    </p:spTree>
    <p:extLst>
      <p:ext uri="{BB962C8B-B14F-4D97-AF65-F5344CB8AC3E}">
        <p14:creationId xmlns:p14="http://schemas.microsoft.com/office/powerpoint/2010/main" val="1680016467"/>
      </p:ext>
    </p:extLst>
  </p:cSld>
  <p:clrMapOvr>
    <a:masterClrMapping/>
  </p:clrMapOvr>
  <p:transition spd="slow">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0C6F57F7-EF96-4297-9CAA-22C380435277}" type="slidenum">
              <a:rPr lang="el-GR"/>
              <a:pPr>
                <a:defRPr/>
              </a:pPr>
              <a:t>‹#›</a:t>
            </a:fld>
            <a:endParaRPr lang="el-GR"/>
          </a:p>
        </p:txBody>
      </p:sp>
    </p:spTree>
    <p:extLst>
      <p:ext uri="{BB962C8B-B14F-4D97-AF65-F5344CB8AC3E}">
        <p14:creationId xmlns:p14="http://schemas.microsoft.com/office/powerpoint/2010/main" val="411076815"/>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085013" y="533400"/>
            <a:ext cx="1598612" cy="5592763"/>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284413" y="533400"/>
            <a:ext cx="4648200" cy="5592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7F73722-8395-45E4-B3FC-6C481B982992}" type="slidenum">
              <a:rPr lang="el-GR"/>
              <a:pPr>
                <a:defRPr/>
              </a:pPr>
              <a:t>‹#›</a:t>
            </a:fld>
            <a:endParaRPr lang="el-GR"/>
          </a:p>
        </p:txBody>
      </p:sp>
    </p:spTree>
    <p:extLst>
      <p:ext uri="{BB962C8B-B14F-4D97-AF65-F5344CB8AC3E}">
        <p14:creationId xmlns:p14="http://schemas.microsoft.com/office/powerpoint/2010/main" val="1954380946"/>
      </p:ext>
    </p:extLst>
  </p:cSld>
  <p:clrMapOvr>
    <a:masterClrMapping/>
  </p:clrMapOvr>
  <p:transition spd="slow">
    <p:pull/>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507481EA-3156-4FBB-86F3-BBF9566DD9C5}"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910974356"/>
      </p:ext>
    </p:extLst>
  </p:cSld>
  <p:clrMapOvr>
    <a:masterClrMapping/>
  </p:clrMapOvr>
  <p:transition spd="slow">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37FF0AC7-881B-40D8-B8F2-47EE5900C6D7}" type="slidenum">
              <a:rPr lang="el-GR"/>
              <a:pPr>
                <a:defRPr/>
              </a:pPr>
              <a:t>‹#›</a:t>
            </a:fld>
            <a:endParaRPr lang="el-GR"/>
          </a:p>
        </p:txBody>
      </p:sp>
    </p:spTree>
    <p:extLst>
      <p:ext uri="{BB962C8B-B14F-4D97-AF65-F5344CB8AC3E}">
        <p14:creationId xmlns:p14="http://schemas.microsoft.com/office/powerpoint/2010/main" val="211258134"/>
      </p:ext>
    </p:extLst>
  </p:cSld>
  <p:clrMapOvr>
    <a:masterClrMapping/>
  </p:clrMapOvr>
  <p:transition spd="slow">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CCF3CB2F-A654-48AE-B8AE-0FCF99ED7C5F}" type="slidenum">
              <a:rPr lang="el-GR"/>
              <a:pPr>
                <a:defRPr/>
              </a:pPr>
              <a:t>‹#›</a:t>
            </a:fld>
            <a:endParaRPr lang="el-GR"/>
          </a:p>
        </p:txBody>
      </p:sp>
    </p:spTree>
    <p:extLst>
      <p:ext uri="{BB962C8B-B14F-4D97-AF65-F5344CB8AC3E}">
        <p14:creationId xmlns:p14="http://schemas.microsoft.com/office/powerpoint/2010/main" val="665991856"/>
      </p:ext>
    </p:extLst>
  </p:cSld>
  <p:clrMapOvr>
    <a:masterClrMapping/>
  </p:clrMapOvr>
  <p:transition spd="slow">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E7F36FB1-8A27-4AB1-91BB-387795382EA6}" type="slidenum">
              <a:rPr lang="el-GR"/>
              <a:pPr>
                <a:defRPr/>
              </a:pPr>
              <a:t>‹#›</a:t>
            </a:fld>
            <a:endParaRPr lang="el-GR"/>
          </a:p>
        </p:txBody>
      </p:sp>
    </p:spTree>
    <p:extLst>
      <p:ext uri="{BB962C8B-B14F-4D97-AF65-F5344CB8AC3E}">
        <p14:creationId xmlns:p14="http://schemas.microsoft.com/office/powerpoint/2010/main" val="2077941356"/>
      </p:ext>
    </p:extLst>
  </p:cSld>
  <p:clrMapOvr>
    <a:masterClrMapping/>
  </p:clrMapOvr>
  <p:transition spd="slow">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78172B18-8E96-4118-A4C3-3152C951862E}" type="slidenum">
              <a:rPr lang="el-GR"/>
              <a:pPr>
                <a:defRPr/>
              </a:pPr>
              <a:t>‹#›</a:t>
            </a:fld>
            <a:endParaRPr lang="el-GR"/>
          </a:p>
        </p:txBody>
      </p:sp>
    </p:spTree>
    <p:extLst>
      <p:ext uri="{BB962C8B-B14F-4D97-AF65-F5344CB8AC3E}">
        <p14:creationId xmlns:p14="http://schemas.microsoft.com/office/powerpoint/2010/main" val="3399995177"/>
      </p:ext>
    </p:extLst>
  </p:cSld>
  <p:clrMapOvr>
    <a:masterClrMapping/>
  </p:clrMapOvr>
  <p:transition spd="slow">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B92A0CCA-648F-4602-92B8-C96C69DFEF8A}" type="slidenum">
              <a:rPr lang="el-GR"/>
              <a:pPr>
                <a:defRPr/>
              </a:pPr>
              <a:t>‹#›</a:t>
            </a:fld>
            <a:endParaRPr lang="el-GR"/>
          </a:p>
        </p:txBody>
      </p:sp>
    </p:spTree>
    <p:extLst>
      <p:ext uri="{BB962C8B-B14F-4D97-AF65-F5344CB8AC3E}">
        <p14:creationId xmlns:p14="http://schemas.microsoft.com/office/powerpoint/2010/main" val="2669719408"/>
      </p:ext>
    </p:extLst>
  </p:cSld>
  <p:clrMapOvr>
    <a:masterClrMapping/>
  </p:clrMapOvr>
  <p:transition spd="slow">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F3DFD4E8-1ADE-4AC8-AE59-1057D563CFC5}" type="slidenum">
              <a:rPr lang="el-GR"/>
              <a:pPr>
                <a:defRPr/>
              </a:pPr>
              <a:t>‹#›</a:t>
            </a:fld>
            <a:endParaRPr lang="el-GR"/>
          </a:p>
        </p:txBody>
      </p:sp>
    </p:spTree>
    <p:extLst>
      <p:ext uri="{BB962C8B-B14F-4D97-AF65-F5344CB8AC3E}">
        <p14:creationId xmlns:p14="http://schemas.microsoft.com/office/powerpoint/2010/main" val="123086940"/>
      </p:ext>
    </p:extLst>
  </p:cSld>
  <p:clrMapOvr>
    <a:masterClrMapping/>
  </p:clrMapOvr>
  <p:transition spd="slow">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0A29CEA0-4A68-403F-B650-2B59F16A0919}" type="datetimeFigureOut">
              <a:rPr lang="en-US"/>
              <a:pPr>
                <a:defRPr/>
              </a:pPr>
              <a:t>12/16/2020</a:t>
            </a:fld>
            <a:endParaRPr lang="en-US"/>
          </a:p>
        </p:txBody>
      </p:sp>
      <p:sp>
        <p:nvSpPr>
          <p:cNvPr id="8" name="15 - Θέση αριθμού διαφάνειας"/>
          <p:cNvSpPr>
            <a:spLocks noGrp="1"/>
          </p:cNvSpPr>
          <p:nvPr>
            <p:ph type="sldNum" sz="quarter" idx="11"/>
          </p:nvPr>
        </p:nvSpPr>
        <p:spPr/>
        <p:txBody>
          <a:bodyPr/>
          <a:lstStyle>
            <a:lvl1pPr>
              <a:defRPr/>
            </a:lvl1pPr>
          </a:lstStyle>
          <a:p>
            <a:pPr>
              <a:defRPr/>
            </a:pPr>
            <a:fld id="{9D3C5F25-E507-47EB-A7C4-171FAF3F8938}" type="slidenum">
              <a:rPr lang="en-US"/>
              <a:pPr>
                <a:defRPr/>
              </a:pPr>
              <a:t>‹#›</a:t>
            </a:fld>
            <a:endParaRPr lang="en-US"/>
          </a:p>
        </p:txBody>
      </p:sp>
      <p:sp>
        <p:nvSpPr>
          <p:cNvPr id="10" name="16 - Θέση υποσέλιδου"/>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45162260"/>
      </p:ext>
    </p:extLst>
  </p:cSld>
  <p:clrMapOvr>
    <a:masterClrMapping/>
  </p:clrMapOvr>
  <p:transition spd="slow">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C72D36FF-C0F3-444C-8F9E-D535597222A1}"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BEC443B3-9379-4445-A25C-C7BC7939D1BC}" type="slidenum">
              <a:rPr lang="en-US"/>
              <a:pPr>
                <a:defRPr/>
              </a:pPr>
              <a:t>‹#›</a:t>
            </a:fld>
            <a:endParaRPr lang="en-US"/>
          </a:p>
        </p:txBody>
      </p:sp>
    </p:spTree>
    <p:extLst>
      <p:ext uri="{BB962C8B-B14F-4D97-AF65-F5344CB8AC3E}">
        <p14:creationId xmlns:p14="http://schemas.microsoft.com/office/powerpoint/2010/main" val="3069347976"/>
      </p:ext>
    </p:extLst>
  </p:cSld>
  <p:clrMapOvr>
    <a:masterClrMapping/>
  </p:clrMapOvr>
  <p:transition spd="slow">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fld id="{A7EB4102-34F9-43F1-8CBD-C211B0E41D60}" type="datetimeFigureOut">
              <a:rPr lang="en-US"/>
              <a:pPr>
                <a:defRPr/>
              </a:pPr>
              <a:t>12/16/2020</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52733493-C4AB-43A8-8751-6865BF5C1DD5}" type="slidenum">
              <a:rPr lang="en-US"/>
              <a:pPr>
                <a:defRPr/>
              </a:pPr>
              <a:t>‹#›</a:t>
            </a:fld>
            <a:endParaRPr lang="en-US"/>
          </a:p>
        </p:txBody>
      </p:sp>
    </p:spTree>
    <p:extLst>
      <p:ext uri="{BB962C8B-B14F-4D97-AF65-F5344CB8AC3E}">
        <p14:creationId xmlns:p14="http://schemas.microsoft.com/office/powerpoint/2010/main" val="1646498210"/>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Τίτλος, Κείμενο και Κλιπ Πολυμέσων">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ολυμέσων"/>
          <p:cNvSpPr>
            <a:spLocks noGrp="1"/>
          </p:cNvSpPr>
          <p:nvPr>
            <p:ph type="media" sz="half" idx="2"/>
          </p:nvPr>
        </p:nvSpPr>
        <p:spPr>
          <a:xfrm>
            <a:off x="5559425" y="1905000"/>
            <a:ext cx="3124200" cy="42211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2C94AED1-FD2A-42F2-A8BD-991BDF3CE54C}" type="slidenum">
              <a:rPr lang="el-GR"/>
              <a:pPr>
                <a:defRPr/>
              </a:pPr>
              <a:t>‹#›</a:t>
            </a:fld>
            <a:endParaRPr lang="el-GR"/>
          </a:p>
        </p:txBody>
      </p:sp>
    </p:spTree>
    <p:extLst>
      <p:ext uri="{BB962C8B-B14F-4D97-AF65-F5344CB8AC3E}">
        <p14:creationId xmlns:p14="http://schemas.microsoft.com/office/powerpoint/2010/main" val="1755769303"/>
      </p:ext>
    </p:extLst>
  </p:cSld>
  <p:clrMapOvr>
    <a:masterClrMapping/>
  </p:clrMapOvr>
  <p:transition spd="slow">
    <p:pull/>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FDBCF610-715E-482B-9B6B-2A9E9B126C3A}"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32B7BEC4-D883-49D7-A080-3778C3FA4C4D}" type="slidenum">
              <a:rPr lang="en-US"/>
              <a:pPr>
                <a:defRPr/>
              </a:pPr>
              <a:t>‹#›</a:t>
            </a:fld>
            <a:endParaRPr lang="en-US"/>
          </a:p>
        </p:txBody>
      </p:sp>
    </p:spTree>
    <p:extLst>
      <p:ext uri="{BB962C8B-B14F-4D97-AF65-F5344CB8AC3E}">
        <p14:creationId xmlns:p14="http://schemas.microsoft.com/office/powerpoint/2010/main" val="1431125202"/>
      </p:ext>
    </p:extLst>
  </p:cSld>
  <p:clrMapOvr>
    <a:masterClrMapping/>
  </p:clrMapOvr>
  <p:transition spd="slow">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3144E5F1-44ED-4CC1-B128-464607407261}" type="slidenum">
              <a:rPr lang="en-US"/>
              <a:pPr>
                <a:defRPr/>
              </a:pPr>
              <a:t>‹#›</a:t>
            </a:fld>
            <a:endParaRPr lang="en-US"/>
          </a:p>
        </p:txBody>
      </p:sp>
      <p:sp>
        <p:nvSpPr>
          <p:cNvPr id="10" name="7 - Θέση υποσέλιδου"/>
          <p:cNvSpPr>
            <a:spLocks noGrp="1"/>
          </p:cNvSpPr>
          <p:nvPr>
            <p:ph type="ftr" sz="quarter" idx="11"/>
          </p:nvPr>
        </p:nvSpPr>
        <p:spPr/>
        <p:txBody>
          <a:bodyPr/>
          <a:lstStyle>
            <a:lvl1pPr>
              <a:defRPr/>
            </a:lvl1pPr>
          </a:lstStyle>
          <a:p>
            <a:pPr>
              <a:defRPr/>
            </a:pPr>
            <a:endParaRPr lang="en-US"/>
          </a:p>
        </p:txBody>
      </p:sp>
      <p:sp>
        <p:nvSpPr>
          <p:cNvPr id="11" name="6 - Θέση ημερομηνίας"/>
          <p:cNvSpPr>
            <a:spLocks noGrp="1"/>
          </p:cNvSpPr>
          <p:nvPr>
            <p:ph type="dt" sz="half" idx="12"/>
          </p:nvPr>
        </p:nvSpPr>
        <p:spPr/>
        <p:txBody>
          <a:bodyPr/>
          <a:lstStyle>
            <a:lvl1pPr>
              <a:defRPr/>
            </a:lvl1pPr>
          </a:lstStyle>
          <a:p>
            <a:pPr>
              <a:defRPr/>
            </a:pPr>
            <a:fld id="{993243CD-B21C-498F-A47D-C0AC27FF20C6}" type="datetimeFigureOut">
              <a:rPr lang="en-US"/>
              <a:pPr>
                <a:defRPr/>
              </a:pPr>
              <a:t>12/16/2020</a:t>
            </a:fld>
            <a:endParaRPr lang="en-US"/>
          </a:p>
        </p:txBody>
      </p:sp>
    </p:spTree>
    <p:extLst>
      <p:ext uri="{BB962C8B-B14F-4D97-AF65-F5344CB8AC3E}">
        <p14:creationId xmlns:p14="http://schemas.microsoft.com/office/powerpoint/2010/main" val="2130970546"/>
      </p:ext>
    </p:extLst>
  </p:cSld>
  <p:clrMapOvr>
    <a:masterClrMapping/>
  </p:clrMapOvr>
  <p:transition spd="slow">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7F5FD8AB-3FEE-4064-A99D-62585090799F}" type="datetimeFigureOut">
              <a:rPr lang="en-US"/>
              <a:pPr>
                <a:defRPr/>
              </a:pPr>
              <a:t>12/16/2020</a:t>
            </a:fld>
            <a:endParaRPr lang="en-US"/>
          </a:p>
        </p:txBody>
      </p:sp>
      <p:sp>
        <p:nvSpPr>
          <p:cNvPr id="4" name="9 - Θέση υποσέλιδου"/>
          <p:cNvSpPr>
            <a:spLocks noGrp="1"/>
          </p:cNvSpPr>
          <p:nvPr>
            <p:ph type="ftr" sz="quarter" idx="11"/>
          </p:nvPr>
        </p:nvSpPr>
        <p:spPr/>
        <p:txBody>
          <a:bodyPr/>
          <a:lstStyle>
            <a:lvl1pPr>
              <a:defRPr/>
            </a:lvl1pPr>
          </a:lstStyle>
          <a:p>
            <a:pPr>
              <a:defRPr/>
            </a:pPr>
            <a:endParaRPr lang="en-US"/>
          </a:p>
        </p:txBody>
      </p:sp>
      <p:sp>
        <p:nvSpPr>
          <p:cNvPr id="5" name="21 - Θέση αριθμού διαφάνειας"/>
          <p:cNvSpPr>
            <a:spLocks noGrp="1"/>
          </p:cNvSpPr>
          <p:nvPr>
            <p:ph type="sldNum" sz="quarter" idx="12"/>
          </p:nvPr>
        </p:nvSpPr>
        <p:spPr/>
        <p:txBody>
          <a:bodyPr/>
          <a:lstStyle>
            <a:lvl1pPr>
              <a:defRPr/>
            </a:lvl1pPr>
          </a:lstStyle>
          <a:p>
            <a:pPr>
              <a:defRPr/>
            </a:pPr>
            <a:fld id="{C5FD9068-CAE5-427E-A6E1-EED8BD465A7A}" type="slidenum">
              <a:rPr lang="en-US"/>
              <a:pPr>
                <a:defRPr/>
              </a:pPr>
              <a:t>‹#›</a:t>
            </a:fld>
            <a:endParaRPr lang="en-US"/>
          </a:p>
        </p:txBody>
      </p:sp>
    </p:spTree>
    <p:extLst>
      <p:ext uri="{BB962C8B-B14F-4D97-AF65-F5344CB8AC3E}">
        <p14:creationId xmlns:p14="http://schemas.microsoft.com/office/powerpoint/2010/main" val="2588085877"/>
      </p:ext>
    </p:extLst>
  </p:cSld>
  <p:clrMapOvr>
    <a:masterClrMapping/>
  </p:clrMapOvr>
  <p:transition spd="slow">
    <p:pull/>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B8840B0B-BB29-4766-B36B-F93A3FA98586}" type="datetimeFigureOut">
              <a:rPr lang="en-US"/>
              <a:pPr>
                <a:defRPr/>
              </a:pPr>
              <a:t>12/16/2020</a:t>
            </a:fld>
            <a:endParaRPr lang="en-US"/>
          </a:p>
        </p:txBody>
      </p:sp>
      <p:sp>
        <p:nvSpPr>
          <p:cNvPr id="3" name="9 - Θέση υποσέλιδου"/>
          <p:cNvSpPr>
            <a:spLocks noGrp="1"/>
          </p:cNvSpPr>
          <p:nvPr>
            <p:ph type="ftr" sz="quarter" idx="11"/>
          </p:nvPr>
        </p:nvSpPr>
        <p:spPr/>
        <p:txBody>
          <a:bodyPr/>
          <a:lstStyle>
            <a:lvl1pPr>
              <a:defRPr/>
            </a:lvl1pPr>
          </a:lstStyle>
          <a:p>
            <a:pPr>
              <a:defRPr/>
            </a:pPr>
            <a:endParaRPr lang="en-US"/>
          </a:p>
        </p:txBody>
      </p:sp>
      <p:sp>
        <p:nvSpPr>
          <p:cNvPr id="4" name="21 - Θέση αριθμού διαφάνειας"/>
          <p:cNvSpPr>
            <a:spLocks noGrp="1"/>
          </p:cNvSpPr>
          <p:nvPr>
            <p:ph type="sldNum" sz="quarter" idx="12"/>
          </p:nvPr>
        </p:nvSpPr>
        <p:spPr/>
        <p:txBody>
          <a:bodyPr/>
          <a:lstStyle>
            <a:lvl1pPr>
              <a:defRPr/>
            </a:lvl1pPr>
          </a:lstStyle>
          <a:p>
            <a:pPr>
              <a:defRPr/>
            </a:pPr>
            <a:fld id="{BB6F6E2D-4BEA-4484-9536-8D3EA6C7A11C}" type="slidenum">
              <a:rPr lang="en-US"/>
              <a:pPr>
                <a:defRPr/>
              </a:pPr>
              <a:t>‹#›</a:t>
            </a:fld>
            <a:endParaRPr lang="en-US"/>
          </a:p>
        </p:txBody>
      </p:sp>
    </p:spTree>
    <p:extLst>
      <p:ext uri="{BB962C8B-B14F-4D97-AF65-F5344CB8AC3E}">
        <p14:creationId xmlns:p14="http://schemas.microsoft.com/office/powerpoint/2010/main" val="1775487669"/>
      </p:ext>
    </p:extLst>
  </p:cSld>
  <p:clrMapOvr>
    <a:masterClrMapping/>
  </p:clrMapOvr>
  <p:transition spd="slow">
    <p:pull/>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0753C64C-D893-449D-92EF-4F2B7AB8E05A}"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DEBAE8C8-820F-4987-9DE1-C23BDBB342DA}" type="slidenum">
              <a:rPr lang="en-US"/>
              <a:pPr>
                <a:defRPr/>
              </a:pPr>
              <a:t>‹#›</a:t>
            </a:fld>
            <a:endParaRPr lang="en-US"/>
          </a:p>
        </p:txBody>
      </p:sp>
    </p:spTree>
    <p:extLst>
      <p:ext uri="{BB962C8B-B14F-4D97-AF65-F5344CB8AC3E}">
        <p14:creationId xmlns:p14="http://schemas.microsoft.com/office/powerpoint/2010/main" val="4045933866"/>
      </p:ext>
    </p:extLst>
  </p:cSld>
  <p:clrMapOvr>
    <a:masterClrMapping/>
  </p:clrMapOvr>
  <p:transition spd="slow">
    <p:pull/>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fld id="{E6CA5D5C-775C-473A-A15B-5B1770917847}"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4AE41E03-0FE3-4185-9253-2BA43C01A29A}" type="slidenum">
              <a:rPr lang="en-US"/>
              <a:pPr>
                <a:defRPr/>
              </a:pPr>
              <a:t>‹#›</a:t>
            </a:fld>
            <a:endParaRPr lang="en-US"/>
          </a:p>
        </p:txBody>
      </p:sp>
    </p:spTree>
    <p:extLst>
      <p:ext uri="{BB962C8B-B14F-4D97-AF65-F5344CB8AC3E}">
        <p14:creationId xmlns:p14="http://schemas.microsoft.com/office/powerpoint/2010/main" val="3043042207"/>
      </p:ext>
    </p:extLst>
  </p:cSld>
  <p:clrMapOvr>
    <a:masterClrMapping/>
  </p:clrMapOvr>
  <p:transition spd="slow">
    <p:pull/>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503F5FA0-EBEE-4D22-8829-73DDB0E97D98}"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7283AB4F-711A-4F88-BC36-CD29AD10A016}" type="slidenum">
              <a:rPr lang="en-US"/>
              <a:pPr>
                <a:defRPr/>
              </a:pPr>
              <a:t>‹#›</a:t>
            </a:fld>
            <a:endParaRPr lang="en-US"/>
          </a:p>
        </p:txBody>
      </p:sp>
    </p:spTree>
    <p:extLst>
      <p:ext uri="{BB962C8B-B14F-4D97-AF65-F5344CB8AC3E}">
        <p14:creationId xmlns:p14="http://schemas.microsoft.com/office/powerpoint/2010/main" val="1471084176"/>
      </p:ext>
    </p:extLst>
  </p:cSld>
  <p:clrMapOvr>
    <a:masterClrMapping/>
  </p:clrMapOvr>
  <p:transition spd="slow">
    <p:pull/>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327E5B94-CA50-4603-B876-5AB9CF9B3B61}"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A2E5A0F2-7F01-4D63-892B-EB461737FE73}" type="slidenum">
              <a:rPr lang="en-US"/>
              <a:pPr>
                <a:defRPr/>
              </a:pPr>
              <a:t>‹#›</a:t>
            </a:fld>
            <a:endParaRPr lang="en-US"/>
          </a:p>
        </p:txBody>
      </p:sp>
    </p:spTree>
    <p:extLst>
      <p:ext uri="{BB962C8B-B14F-4D97-AF65-F5344CB8AC3E}">
        <p14:creationId xmlns:p14="http://schemas.microsoft.com/office/powerpoint/2010/main" val="2126227333"/>
      </p:ext>
    </p:extLst>
  </p:cSld>
  <p:clrMapOvr>
    <a:masterClrMapping/>
  </p:clrMapOvr>
  <p:transition spd="slow">
    <p:pull/>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EE38D34A-E42E-4989-A804-64FDCEA91A4E}" type="datetimeFigureOut">
              <a:rPr lang="en-US"/>
              <a:pPr>
                <a:defRPr/>
              </a:pPr>
              <a:t>12/16/2020</a:t>
            </a:fld>
            <a:endParaRPr lang="en-US"/>
          </a:p>
        </p:txBody>
      </p:sp>
      <p:sp>
        <p:nvSpPr>
          <p:cNvPr id="8" name="15 - Θέση αριθμού διαφάνειας"/>
          <p:cNvSpPr>
            <a:spLocks noGrp="1"/>
          </p:cNvSpPr>
          <p:nvPr>
            <p:ph type="sldNum" sz="quarter" idx="11"/>
          </p:nvPr>
        </p:nvSpPr>
        <p:spPr/>
        <p:txBody>
          <a:bodyPr/>
          <a:lstStyle>
            <a:lvl1pPr>
              <a:defRPr/>
            </a:lvl1pPr>
          </a:lstStyle>
          <a:p>
            <a:pPr>
              <a:defRPr/>
            </a:pPr>
            <a:fld id="{88710F75-80B1-435E-B730-B80F6C3A9412}" type="slidenum">
              <a:rPr lang="en-US"/>
              <a:pPr>
                <a:defRPr/>
              </a:pPr>
              <a:t>‹#›</a:t>
            </a:fld>
            <a:endParaRPr lang="en-US"/>
          </a:p>
        </p:txBody>
      </p:sp>
      <p:sp>
        <p:nvSpPr>
          <p:cNvPr id="10" name="16 - Θέση υποσέλιδου"/>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23579908"/>
      </p:ext>
    </p:extLst>
  </p:cSld>
  <p:clrMapOvr>
    <a:masterClrMapping/>
  </p:clrMapOvr>
  <p:transition spd="slow">
    <p:pull/>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744BFBB6-31B3-4603-9567-FCD67624B137}" type="slidenum">
              <a:rPr lang="el-GR"/>
              <a:pPr>
                <a:defRPr/>
              </a:pPr>
              <a:t>‹#›</a:t>
            </a:fld>
            <a:endParaRPr lang="el-GR"/>
          </a:p>
        </p:txBody>
      </p:sp>
    </p:spTree>
    <p:extLst>
      <p:ext uri="{BB962C8B-B14F-4D97-AF65-F5344CB8AC3E}">
        <p14:creationId xmlns:p14="http://schemas.microsoft.com/office/powerpoint/2010/main" val="1112320313"/>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59425" y="1905000"/>
            <a:ext cx="3124200"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AE34881-B48C-4FDA-83C6-0029B5D6D9DA}" type="slidenum">
              <a:rPr lang="el-GR"/>
              <a:pPr>
                <a:defRPr/>
              </a:pPr>
              <a:t>‹#›</a:t>
            </a:fld>
            <a:endParaRPr lang="el-GR"/>
          </a:p>
        </p:txBody>
      </p:sp>
    </p:spTree>
    <p:extLst>
      <p:ext uri="{BB962C8B-B14F-4D97-AF65-F5344CB8AC3E}">
        <p14:creationId xmlns:p14="http://schemas.microsoft.com/office/powerpoint/2010/main" val="2435588517"/>
      </p:ext>
    </p:extLst>
  </p:cSld>
  <p:clrMapOvr>
    <a:masterClrMapping/>
  </p:clrMapOvr>
  <p:transition spd="slow">
    <p:pull/>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fld id="{F7278CC4-DA71-4FB0-A755-7C1B47E8FF33}" type="datetimeFigureOut">
              <a:rPr lang="en-US"/>
              <a:pPr>
                <a:defRPr/>
              </a:pPr>
              <a:t>12/16/2020</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913EA008-BD9B-443B-81D1-2BB7A69AD382}" type="slidenum">
              <a:rPr lang="en-US"/>
              <a:pPr>
                <a:defRPr/>
              </a:pPr>
              <a:t>‹#›</a:t>
            </a:fld>
            <a:endParaRPr lang="en-US"/>
          </a:p>
        </p:txBody>
      </p:sp>
    </p:spTree>
    <p:extLst>
      <p:ext uri="{BB962C8B-B14F-4D97-AF65-F5344CB8AC3E}">
        <p14:creationId xmlns:p14="http://schemas.microsoft.com/office/powerpoint/2010/main" val="2595501251"/>
      </p:ext>
    </p:extLst>
  </p:cSld>
  <p:clrMapOvr>
    <a:masterClrMapping/>
  </p:clrMapOvr>
  <p:transition spd="slow">
    <p:pull/>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AEC795E3-BA1E-4201-97FE-A9A9666CB260}"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257C57C8-355B-4A41-AB9C-043EDAB5B930}" type="slidenum">
              <a:rPr lang="en-US"/>
              <a:pPr>
                <a:defRPr/>
              </a:pPr>
              <a:t>‹#›</a:t>
            </a:fld>
            <a:endParaRPr lang="en-US"/>
          </a:p>
        </p:txBody>
      </p:sp>
    </p:spTree>
    <p:extLst>
      <p:ext uri="{BB962C8B-B14F-4D97-AF65-F5344CB8AC3E}">
        <p14:creationId xmlns:p14="http://schemas.microsoft.com/office/powerpoint/2010/main" val="180647434"/>
      </p:ext>
    </p:extLst>
  </p:cSld>
  <p:clrMapOvr>
    <a:masterClrMapping/>
  </p:clrMapOvr>
  <p:transition spd="slow">
    <p:pull/>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E5D2549E-D04E-4553-A607-D28C59B2427C}" type="slidenum">
              <a:rPr lang="en-US"/>
              <a:pPr>
                <a:defRPr/>
              </a:pPr>
              <a:t>‹#›</a:t>
            </a:fld>
            <a:endParaRPr lang="en-US"/>
          </a:p>
        </p:txBody>
      </p:sp>
      <p:sp>
        <p:nvSpPr>
          <p:cNvPr id="10" name="7 - Θέση υποσέλιδου"/>
          <p:cNvSpPr>
            <a:spLocks noGrp="1"/>
          </p:cNvSpPr>
          <p:nvPr>
            <p:ph type="ftr" sz="quarter" idx="11"/>
          </p:nvPr>
        </p:nvSpPr>
        <p:spPr/>
        <p:txBody>
          <a:bodyPr/>
          <a:lstStyle>
            <a:lvl1pPr>
              <a:defRPr/>
            </a:lvl1pPr>
          </a:lstStyle>
          <a:p>
            <a:pPr>
              <a:defRPr/>
            </a:pPr>
            <a:endParaRPr lang="en-US"/>
          </a:p>
        </p:txBody>
      </p:sp>
      <p:sp>
        <p:nvSpPr>
          <p:cNvPr id="11" name="6 - Θέση ημερομηνίας"/>
          <p:cNvSpPr>
            <a:spLocks noGrp="1"/>
          </p:cNvSpPr>
          <p:nvPr>
            <p:ph type="dt" sz="half" idx="12"/>
          </p:nvPr>
        </p:nvSpPr>
        <p:spPr/>
        <p:txBody>
          <a:bodyPr/>
          <a:lstStyle>
            <a:lvl1pPr>
              <a:defRPr/>
            </a:lvl1pPr>
          </a:lstStyle>
          <a:p>
            <a:pPr>
              <a:defRPr/>
            </a:pPr>
            <a:fld id="{0770013F-3F14-47A2-BF99-C5AAAB9766EF}" type="datetimeFigureOut">
              <a:rPr lang="en-US"/>
              <a:pPr>
                <a:defRPr/>
              </a:pPr>
              <a:t>12/16/2020</a:t>
            </a:fld>
            <a:endParaRPr lang="en-US"/>
          </a:p>
        </p:txBody>
      </p:sp>
    </p:spTree>
    <p:extLst>
      <p:ext uri="{BB962C8B-B14F-4D97-AF65-F5344CB8AC3E}">
        <p14:creationId xmlns:p14="http://schemas.microsoft.com/office/powerpoint/2010/main" val="953720925"/>
      </p:ext>
    </p:extLst>
  </p:cSld>
  <p:clrMapOvr>
    <a:masterClrMapping/>
  </p:clrMapOvr>
  <p:transition spd="slow">
    <p:pull/>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7DA8E1DD-6864-4600-98CA-F7DCF52B1F57}" type="datetimeFigureOut">
              <a:rPr lang="en-US"/>
              <a:pPr>
                <a:defRPr/>
              </a:pPr>
              <a:t>12/16/2020</a:t>
            </a:fld>
            <a:endParaRPr lang="en-US"/>
          </a:p>
        </p:txBody>
      </p:sp>
      <p:sp>
        <p:nvSpPr>
          <p:cNvPr id="4" name="9 - Θέση υποσέλιδου"/>
          <p:cNvSpPr>
            <a:spLocks noGrp="1"/>
          </p:cNvSpPr>
          <p:nvPr>
            <p:ph type="ftr" sz="quarter" idx="11"/>
          </p:nvPr>
        </p:nvSpPr>
        <p:spPr/>
        <p:txBody>
          <a:bodyPr/>
          <a:lstStyle>
            <a:lvl1pPr>
              <a:defRPr/>
            </a:lvl1pPr>
          </a:lstStyle>
          <a:p>
            <a:pPr>
              <a:defRPr/>
            </a:pPr>
            <a:endParaRPr lang="en-US"/>
          </a:p>
        </p:txBody>
      </p:sp>
      <p:sp>
        <p:nvSpPr>
          <p:cNvPr id="5" name="21 - Θέση αριθμού διαφάνειας"/>
          <p:cNvSpPr>
            <a:spLocks noGrp="1"/>
          </p:cNvSpPr>
          <p:nvPr>
            <p:ph type="sldNum" sz="quarter" idx="12"/>
          </p:nvPr>
        </p:nvSpPr>
        <p:spPr/>
        <p:txBody>
          <a:bodyPr/>
          <a:lstStyle>
            <a:lvl1pPr>
              <a:defRPr/>
            </a:lvl1pPr>
          </a:lstStyle>
          <a:p>
            <a:pPr>
              <a:defRPr/>
            </a:pPr>
            <a:fld id="{60F62DBF-7A61-4895-882E-70F7E4773640}" type="slidenum">
              <a:rPr lang="en-US"/>
              <a:pPr>
                <a:defRPr/>
              </a:pPr>
              <a:t>‹#›</a:t>
            </a:fld>
            <a:endParaRPr lang="en-US"/>
          </a:p>
        </p:txBody>
      </p:sp>
    </p:spTree>
    <p:extLst>
      <p:ext uri="{BB962C8B-B14F-4D97-AF65-F5344CB8AC3E}">
        <p14:creationId xmlns:p14="http://schemas.microsoft.com/office/powerpoint/2010/main" val="3624412121"/>
      </p:ext>
    </p:extLst>
  </p:cSld>
  <p:clrMapOvr>
    <a:masterClrMapping/>
  </p:clrMapOvr>
  <p:transition spd="slow">
    <p:pull/>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B8443491-0FB3-41A4-BF49-23E31074E589}" type="datetimeFigureOut">
              <a:rPr lang="en-US"/>
              <a:pPr>
                <a:defRPr/>
              </a:pPr>
              <a:t>12/16/2020</a:t>
            </a:fld>
            <a:endParaRPr lang="en-US"/>
          </a:p>
        </p:txBody>
      </p:sp>
      <p:sp>
        <p:nvSpPr>
          <p:cNvPr id="3" name="9 - Θέση υποσέλιδου"/>
          <p:cNvSpPr>
            <a:spLocks noGrp="1"/>
          </p:cNvSpPr>
          <p:nvPr>
            <p:ph type="ftr" sz="quarter" idx="11"/>
          </p:nvPr>
        </p:nvSpPr>
        <p:spPr/>
        <p:txBody>
          <a:bodyPr/>
          <a:lstStyle>
            <a:lvl1pPr>
              <a:defRPr/>
            </a:lvl1pPr>
          </a:lstStyle>
          <a:p>
            <a:pPr>
              <a:defRPr/>
            </a:pPr>
            <a:endParaRPr lang="en-US"/>
          </a:p>
        </p:txBody>
      </p:sp>
      <p:sp>
        <p:nvSpPr>
          <p:cNvPr id="4" name="21 - Θέση αριθμού διαφάνειας"/>
          <p:cNvSpPr>
            <a:spLocks noGrp="1"/>
          </p:cNvSpPr>
          <p:nvPr>
            <p:ph type="sldNum" sz="quarter" idx="12"/>
          </p:nvPr>
        </p:nvSpPr>
        <p:spPr/>
        <p:txBody>
          <a:bodyPr/>
          <a:lstStyle>
            <a:lvl1pPr>
              <a:defRPr/>
            </a:lvl1pPr>
          </a:lstStyle>
          <a:p>
            <a:pPr>
              <a:defRPr/>
            </a:pPr>
            <a:fld id="{2D096AD3-BE2A-43AE-B573-E57A4D4EDB95}" type="slidenum">
              <a:rPr lang="en-US"/>
              <a:pPr>
                <a:defRPr/>
              </a:pPr>
              <a:t>‹#›</a:t>
            </a:fld>
            <a:endParaRPr lang="en-US"/>
          </a:p>
        </p:txBody>
      </p:sp>
    </p:spTree>
    <p:extLst>
      <p:ext uri="{BB962C8B-B14F-4D97-AF65-F5344CB8AC3E}">
        <p14:creationId xmlns:p14="http://schemas.microsoft.com/office/powerpoint/2010/main" val="1013224835"/>
      </p:ext>
    </p:extLst>
  </p:cSld>
  <p:clrMapOvr>
    <a:masterClrMapping/>
  </p:clrMapOvr>
  <p:transition spd="slow">
    <p:pull/>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745B32C5-2E6F-49B7-9E2D-7F7EEBD2CE07}"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D6A39B6B-8326-4793-B07D-9EE87A3C6FD2}" type="slidenum">
              <a:rPr lang="en-US"/>
              <a:pPr>
                <a:defRPr/>
              </a:pPr>
              <a:t>‹#›</a:t>
            </a:fld>
            <a:endParaRPr lang="en-US"/>
          </a:p>
        </p:txBody>
      </p:sp>
    </p:spTree>
    <p:extLst>
      <p:ext uri="{BB962C8B-B14F-4D97-AF65-F5344CB8AC3E}">
        <p14:creationId xmlns:p14="http://schemas.microsoft.com/office/powerpoint/2010/main" val="3671931174"/>
      </p:ext>
    </p:extLst>
  </p:cSld>
  <p:clrMapOvr>
    <a:masterClrMapping/>
  </p:clrMapOvr>
  <p:transition spd="slow">
    <p:pull/>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fld id="{D0A441F6-1869-46E3-97E7-7AFD1E42B743}"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A0CDD060-2A78-47BE-86F3-DF66CD64F21C}" type="slidenum">
              <a:rPr lang="en-US"/>
              <a:pPr>
                <a:defRPr/>
              </a:pPr>
              <a:t>‹#›</a:t>
            </a:fld>
            <a:endParaRPr lang="en-US"/>
          </a:p>
        </p:txBody>
      </p:sp>
    </p:spTree>
    <p:extLst>
      <p:ext uri="{BB962C8B-B14F-4D97-AF65-F5344CB8AC3E}">
        <p14:creationId xmlns:p14="http://schemas.microsoft.com/office/powerpoint/2010/main" val="3628536954"/>
      </p:ext>
    </p:extLst>
  </p:cSld>
  <p:clrMapOvr>
    <a:masterClrMapping/>
  </p:clrMapOvr>
  <p:transition spd="slow">
    <p:pull/>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DDDE90CD-7E4C-4063-9B74-FD67F31092BC}"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2A7F72D6-2DB2-4488-B959-DE60B6387D15}" type="slidenum">
              <a:rPr lang="en-US"/>
              <a:pPr>
                <a:defRPr/>
              </a:pPr>
              <a:t>‹#›</a:t>
            </a:fld>
            <a:endParaRPr lang="en-US"/>
          </a:p>
        </p:txBody>
      </p:sp>
    </p:spTree>
    <p:extLst>
      <p:ext uri="{BB962C8B-B14F-4D97-AF65-F5344CB8AC3E}">
        <p14:creationId xmlns:p14="http://schemas.microsoft.com/office/powerpoint/2010/main" val="3093841316"/>
      </p:ext>
    </p:extLst>
  </p:cSld>
  <p:clrMapOvr>
    <a:masterClrMapping/>
  </p:clrMapOvr>
  <p:transition spd="slow">
    <p:pull/>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546A2630-BBCF-43D0-B2EC-850FCFE61935}"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35BFF7A1-91FF-439E-890B-E1EBBFF23884}" type="slidenum">
              <a:rPr lang="en-US"/>
              <a:pPr>
                <a:defRPr/>
              </a:pPr>
              <a:t>‹#›</a:t>
            </a:fld>
            <a:endParaRPr lang="en-US"/>
          </a:p>
        </p:txBody>
      </p:sp>
    </p:spTree>
    <p:extLst>
      <p:ext uri="{BB962C8B-B14F-4D97-AF65-F5344CB8AC3E}">
        <p14:creationId xmlns:p14="http://schemas.microsoft.com/office/powerpoint/2010/main" val="1922987973"/>
      </p:ext>
    </p:extLst>
  </p:cSld>
  <p:clrMapOvr>
    <a:masterClrMapping/>
  </p:clrMapOvr>
  <p:transition spd="slow">
    <p:pull/>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BF3A2567-C6AE-4315-925D-A678AA5AAE9C}"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695636123"/>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559425" y="1905000"/>
            <a:ext cx="3124200" cy="20335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559425" y="4090988"/>
            <a:ext cx="3124200" cy="20351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84AAED68-8862-4758-9055-1870DA699C3E}" type="slidenum">
              <a:rPr lang="el-GR"/>
              <a:pPr>
                <a:defRPr/>
              </a:pPr>
              <a:t>‹#›</a:t>
            </a:fld>
            <a:endParaRPr lang="el-GR"/>
          </a:p>
        </p:txBody>
      </p:sp>
    </p:spTree>
    <p:extLst>
      <p:ext uri="{BB962C8B-B14F-4D97-AF65-F5344CB8AC3E}">
        <p14:creationId xmlns:p14="http://schemas.microsoft.com/office/powerpoint/2010/main" val="3741077544"/>
      </p:ext>
    </p:extLst>
  </p:cSld>
  <p:clrMapOvr>
    <a:masterClrMapping/>
  </p:clrMapOvr>
  <p:transition spd="slow">
    <p:pull/>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D113ED6C-C41A-463F-BB02-05D268D4900F}" type="slidenum">
              <a:rPr lang="el-GR"/>
              <a:pPr>
                <a:defRPr/>
              </a:pPr>
              <a:t>‹#›</a:t>
            </a:fld>
            <a:endParaRPr lang="el-GR"/>
          </a:p>
        </p:txBody>
      </p:sp>
    </p:spTree>
    <p:extLst>
      <p:ext uri="{BB962C8B-B14F-4D97-AF65-F5344CB8AC3E}">
        <p14:creationId xmlns:p14="http://schemas.microsoft.com/office/powerpoint/2010/main" val="2946264158"/>
      </p:ext>
    </p:extLst>
  </p:cSld>
  <p:clrMapOvr>
    <a:masterClrMapping/>
  </p:clrMapOvr>
  <p:transition spd="slow">
    <p:pull/>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296872F-4472-4E2F-BD34-5B5235A30FD9}" type="slidenum">
              <a:rPr lang="el-GR"/>
              <a:pPr>
                <a:defRPr/>
              </a:pPr>
              <a:t>‹#›</a:t>
            </a:fld>
            <a:endParaRPr lang="el-GR"/>
          </a:p>
        </p:txBody>
      </p:sp>
    </p:spTree>
    <p:extLst>
      <p:ext uri="{BB962C8B-B14F-4D97-AF65-F5344CB8AC3E}">
        <p14:creationId xmlns:p14="http://schemas.microsoft.com/office/powerpoint/2010/main" val="2244394215"/>
      </p:ext>
    </p:extLst>
  </p:cSld>
  <p:clrMapOvr>
    <a:masterClrMapping/>
  </p:clrMapOvr>
  <p:transition spd="slow">
    <p:pull/>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239D54F7-B4A2-4393-8D5B-3EB47B9B65F4}" type="slidenum">
              <a:rPr lang="el-GR"/>
              <a:pPr>
                <a:defRPr/>
              </a:pPr>
              <a:t>‹#›</a:t>
            </a:fld>
            <a:endParaRPr lang="el-GR"/>
          </a:p>
        </p:txBody>
      </p:sp>
    </p:spTree>
    <p:extLst>
      <p:ext uri="{BB962C8B-B14F-4D97-AF65-F5344CB8AC3E}">
        <p14:creationId xmlns:p14="http://schemas.microsoft.com/office/powerpoint/2010/main" val="2187646406"/>
      </p:ext>
    </p:extLst>
  </p:cSld>
  <p:clrMapOvr>
    <a:masterClrMapping/>
  </p:clrMapOvr>
  <p:transition spd="slow">
    <p:pull/>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8D655085-FB1A-4AFA-8954-A9F082AF24E0}"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1571225160"/>
      </p:ext>
    </p:extLst>
  </p:cSld>
  <p:clrMapOvr>
    <a:masterClrMapping/>
  </p:clrMapOvr>
  <p:transition spd="slow">
    <p:pull/>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06561B56-D3BA-48F6-BE09-844F0DA00B66}" type="slidenum">
              <a:rPr lang="el-GR"/>
              <a:pPr>
                <a:defRPr/>
              </a:pPr>
              <a:t>‹#›</a:t>
            </a:fld>
            <a:endParaRPr lang="el-GR"/>
          </a:p>
        </p:txBody>
      </p:sp>
    </p:spTree>
    <p:extLst>
      <p:ext uri="{BB962C8B-B14F-4D97-AF65-F5344CB8AC3E}">
        <p14:creationId xmlns:p14="http://schemas.microsoft.com/office/powerpoint/2010/main" val="3819729608"/>
      </p:ext>
    </p:extLst>
  </p:cSld>
  <p:clrMapOvr>
    <a:masterClrMapping/>
  </p:clrMapOvr>
  <p:transition spd="slow">
    <p:pull/>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EC90A11B-60F5-444B-AB03-EBF4B06FBC1F}" type="slidenum">
              <a:rPr lang="el-GR"/>
              <a:pPr>
                <a:defRPr/>
              </a:pPr>
              <a:t>‹#›</a:t>
            </a:fld>
            <a:endParaRPr lang="el-GR"/>
          </a:p>
        </p:txBody>
      </p:sp>
    </p:spTree>
    <p:extLst>
      <p:ext uri="{BB962C8B-B14F-4D97-AF65-F5344CB8AC3E}">
        <p14:creationId xmlns:p14="http://schemas.microsoft.com/office/powerpoint/2010/main" val="2551143681"/>
      </p:ext>
    </p:extLst>
  </p:cSld>
  <p:clrMapOvr>
    <a:masterClrMapping/>
  </p:clrMapOvr>
  <p:transition spd="slow">
    <p:pull/>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242CA8C0-8357-41FE-909F-69CF821B5E0F}" type="slidenum">
              <a:rPr lang="el-GR"/>
              <a:pPr>
                <a:defRPr/>
              </a:pPr>
              <a:t>‹#›</a:t>
            </a:fld>
            <a:endParaRPr lang="el-GR"/>
          </a:p>
        </p:txBody>
      </p:sp>
    </p:spTree>
    <p:extLst>
      <p:ext uri="{BB962C8B-B14F-4D97-AF65-F5344CB8AC3E}">
        <p14:creationId xmlns:p14="http://schemas.microsoft.com/office/powerpoint/2010/main" val="3716697067"/>
      </p:ext>
    </p:extLst>
  </p:cSld>
  <p:clrMapOvr>
    <a:masterClrMapping/>
  </p:clrMapOvr>
  <p:transition spd="slow">
    <p:pull/>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3FE8401C-1795-4684-B9DF-B4DE90B09C57}" type="slidenum">
              <a:rPr lang="el-GR"/>
              <a:pPr>
                <a:defRPr/>
              </a:pPr>
              <a:t>‹#›</a:t>
            </a:fld>
            <a:endParaRPr lang="el-GR"/>
          </a:p>
        </p:txBody>
      </p:sp>
    </p:spTree>
    <p:extLst>
      <p:ext uri="{BB962C8B-B14F-4D97-AF65-F5344CB8AC3E}">
        <p14:creationId xmlns:p14="http://schemas.microsoft.com/office/powerpoint/2010/main" val="3390198472"/>
      </p:ext>
    </p:extLst>
  </p:cSld>
  <p:clrMapOvr>
    <a:masterClrMapping/>
  </p:clrMapOvr>
  <p:transition spd="slow">
    <p:pull/>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C8355754-D1C9-4816-8CB6-90CF549483BE}" type="slidenum">
              <a:rPr lang="el-GR"/>
              <a:pPr>
                <a:defRPr/>
              </a:pPr>
              <a:t>‹#›</a:t>
            </a:fld>
            <a:endParaRPr lang="el-GR"/>
          </a:p>
        </p:txBody>
      </p:sp>
    </p:spTree>
    <p:extLst>
      <p:ext uri="{BB962C8B-B14F-4D97-AF65-F5344CB8AC3E}">
        <p14:creationId xmlns:p14="http://schemas.microsoft.com/office/powerpoint/2010/main" val="660538526"/>
      </p:ext>
    </p:extLst>
  </p:cSld>
  <p:clrMapOvr>
    <a:masterClrMapping/>
  </p:clrMapOvr>
  <p:transition spd="slow">
    <p:pull/>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C88E1482-3A4D-4103-BC68-CC04CE893299}" type="slidenum">
              <a:rPr lang="el-GR"/>
              <a:pPr>
                <a:defRPr/>
              </a:pPr>
              <a:t>‹#›</a:t>
            </a:fld>
            <a:endParaRPr lang="el-GR"/>
          </a:p>
        </p:txBody>
      </p:sp>
    </p:spTree>
    <p:extLst>
      <p:ext uri="{BB962C8B-B14F-4D97-AF65-F5344CB8AC3E}">
        <p14:creationId xmlns:p14="http://schemas.microsoft.com/office/powerpoint/2010/main" val="3751562819"/>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mediaAndTx" preserve="1">
  <p:cSld name="Τίτλος, Clip Πολυμέσων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πολυμέσων"/>
          <p:cNvSpPr>
            <a:spLocks noGrp="1"/>
          </p:cNvSpPr>
          <p:nvPr>
            <p:ph type="media" sz="half" idx="1"/>
          </p:nvPr>
        </p:nvSpPr>
        <p:spPr>
          <a:xfrm>
            <a:off x="2284413" y="1905000"/>
            <a:ext cx="3122612" cy="4221163"/>
          </a:xfrm>
        </p:spPr>
        <p:txBody>
          <a:bodyPr/>
          <a:lstStyle/>
          <a:p>
            <a:pPr lvl="0"/>
            <a:endParaRPr lang="el-GR" noProof="0" smtClean="0"/>
          </a:p>
        </p:txBody>
      </p:sp>
      <p:sp>
        <p:nvSpPr>
          <p:cNvPr id="4" name="3 - Θέση κειμένου"/>
          <p:cNvSpPr>
            <a:spLocks noGrp="1"/>
          </p:cNvSpPr>
          <p:nvPr>
            <p:ph type="body" sz="half" idx="2"/>
          </p:nvPr>
        </p:nvSpPr>
        <p:spPr>
          <a:xfrm>
            <a:off x="5559425" y="1905000"/>
            <a:ext cx="3124200"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F8D0448-F1B8-4522-9243-F781D07A065F}" type="slidenum">
              <a:rPr lang="el-GR"/>
              <a:pPr>
                <a:defRPr/>
              </a:pPr>
              <a:t>‹#›</a:t>
            </a:fld>
            <a:endParaRPr lang="el-GR"/>
          </a:p>
        </p:txBody>
      </p:sp>
    </p:spTree>
    <p:extLst>
      <p:ext uri="{BB962C8B-B14F-4D97-AF65-F5344CB8AC3E}">
        <p14:creationId xmlns:p14="http://schemas.microsoft.com/office/powerpoint/2010/main" val="2888895597"/>
      </p:ext>
    </p:extLst>
  </p:cSld>
  <p:clrMapOvr>
    <a:masterClrMapping/>
  </p:clrMapOvr>
  <p:transition spd="slow">
    <p:pull/>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AB14767E-C49A-4B1A-8A85-09D0CE42CDB6}" type="slidenum">
              <a:rPr lang="el-GR"/>
              <a:pPr>
                <a:defRPr/>
              </a:pPr>
              <a:t>‹#›</a:t>
            </a:fld>
            <a:endParaRPr lang="el-GR"/>
          </a:p>
        </p:txBody>
      </p:sp>
    </p:spTree>
    <p:extLst>
      <p:ext uri="{BB962C8B-B14F-4D97-AF65-F5344CB8AC3E}">
        <p14:creationId xmlns:p14="http://schemas.microsoft.com/office/powerpoint/2010/main" val="562309892"/>
      </p:ext>
    </p:extLst>
  </p:cSld>
  <p:clrMapOvr>
    <a:masterClrMapping/>
  </p:clrMapOvr>
  <p:transition spd="slow">
    <p:pull/>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82D67A8C-2B6D-4B92-A0B8-009DEFECF523}" type="slidenum">
              <a:rPr lang="el-GR"/>
              <a:pPr>
                <a:defRPr/>
              </a:pPr>
              <a:t>‹#›</a:t>
            </a:fld>
            <a:endParaRPr lang="el-GR"/>
          </a:p>
        </p:txBody>
      </p:sp>
    </p:spTree>
    <p:extLst>
      <p:ext uri="{BB962C8B-B14F-4D97-AF65-F5344CB8AC3E}">
        <p14:creationId xmlns:p14="http://schemas.microsoft.com/office/powerpoint/2010/main" val="1641095646"/>
      </p:ext>
    </p:extLst>
  </p:cSld>
  <p:clrMapOvr>
    <a:masterClrMapping/>
  </p:clrMapOvr>
  <p:transition spd="slow">
    <p:pull/>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1E4B8F49-C587-404C-A345-F3D95400D391}" type="slidenum">
              <a:rPr lang="el-GR"/>
              <a:pPr>
                <a:defRPr/>
              </a:pPr>
              <a:t>‹#›</a:t>
            </a:fld>
            <a:endParaRPr lang="el-GR"/>
          </a:p>
        </p:txBody>
      </p:sp>
    </p:spTree>
    <p:extLst>
      <p:ext uri="{BB962C8B-B14F-4D97-AF65-F5344CB8AC3E}">
        <p14:creationId xmlns:p14="http://schemas.microsoft.com/office/powerpoint/2010/main" val="3615195810"/>
      </p:ext>
    </p:extLst>
  </p:cSld>
  <p:clrMapOvr>
    <a:masterClrMapping/>
  </p:clrMapOvr>
  <p:transition spd="slow">
    <p:pull/>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7641651A-9ECD-4D75-89DD-61B6527EE796}" type="slidenum">
              <a:rPr lang="el-GR"/>
              <a:pPr>
                <a:defRPr/>
              </a:pPr>
              <a:t>‹#›</a:t>
            </a:fld>
            <a:endParaRPr lang="el-GR"/>
          </a:p>
        </p:txBody>
      </p:sp>
    </p:spTree>
    <p:extLst>
      <p:ext uri="{BB962C8B-B14F-4D97-AF65-F5344CB8AC3E}">
        <p14:creationId xmlns:p14="http://schemas.microsoft.com/office/powerpoint/2010/main" val="665196113"/>
      </p:ext>
    </p:extLst>
  </p:cSld>
  <p:clrMapOvr>
    <a:masterClrMapping/>
  </p:clrMapOvr>
  <p:transition spd="slow">
    <p:pull/>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endParaRPr lang="el-GR"/>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544F3FD9-2EB8-42DB-AA11-34A27DD8C069}" type="slidenum">
              <a:rPr lang="el-GR"/>
              <a:pPr>
                <a:defRPr/>
              </a:pPr>
              <a:t>‹#›</a:t>
            </a:fld>
            <a:endParaRPr lang="el-GR"/>
          </a:p>
        </p:txBody>
      </p:sp>
    </p:spTree>
    <p:extLst>
      <p:ext uri="{BB962C8B-B14F-4D97-AF65-F5344CB8AC3E}">
        <p14:creationId xmlns:p14="http://schemas.microsoft.com/office/powerpoint/2010/main" val="1746655282"/>
      </p:ext>
    </p:extLst>
  </p:cSld>
  <p:clrMapOvr>
    <a:masterClrMapping/>
  </p:clrMapOvr>
  <p:transition spd="slow">
    <p:pull/>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endParaRPr lang="el-GR"/>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BF1D0675-3A5B-47D9-818D-8859F19B2261}" type="slidenum">
              <a:rPr lang="el-GR"/>
              <a:pPr>
                <a:defRPr/>
              </a:pPr>
              <a:t>‹#›</a:t>
            </a:fld>
            <a:endParaRPr lang="el-GR"/>
          </a:p>
        </p:txBody>
      </p:sp>
    </p:spTree>
    <p:extLst>
      <p:ext uri="{BB962C8B-B14F-4D97-AF65-F5344CB8AC3E}">
        <p14:creationId xmlns:p14="http://schemas.microsoft.com/office/powerpoint/2010/main" val="2368173712"/>
      </p:ext>
    </p:extLst>
  </p:cSld>
  <p:clrMapOvr>
    <a:masterClrMapping/>
  </p:clrMapOvr>
  <p:transition spd="slow">
    <p:pull/>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endParaRPr lang="el-GR"/>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74D2C7F1-6B36-424A-ACD9-03D16D772FBD}" type="slidenum">
              <a:rPr lang="el-GR"/>
              <a:pPr>
                <a:defRPr/>
              </a:pPr>
              <a:t>‹#›</a:t>
            </a:fld>
            <a:endParaRPr lang="el-GR"/>
          </a:p>
        </p:txBody>
      </p:sp>
    </p:spTree>
    <p:extLst>
      <p:ext uri="{BB962C8B-B14F-4D97-AF65-F5344CB8AC3E}">
        <p14:creationId xmlns:p14="http://schemas.microsoft.com/office/powerpoint/2010/main" val="738690065"/>
      </p:ext>
    </p:extLst>
  </p:cSld>
  <p:clrMapOvr>
    <a:masterClrMapping/>
  </p:clrMapOvr>
  <p:transition spd="slow">
    <p:pull/>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C55485D8-6B5D-44C6-893C-74E250AB4CA4}" type="slidenum">
              <a:rPr lang="el-GR"/>
              <a:pPr>
                <a:defRPr/>
              </a:pPr>
              <a:t>‹#›</a:t>
            </a:fld>
            <a:endParaRPr lang="el-GR"/>
          </a:p>
        </p:txBody>
      </p:sp>
    </p:spTree>
    <p:extLst>
      <p:ext uri="{BB962C8B-B14F-4D97-AF65-F5344CB8AC3E}">
        <p14:creationId xmlns:p14="http://schemas.microsoft.com/office/powerpoint/2010/main" val="3313636519"/>
      </p:ext>
    </p:extLst>
  </p:cSld>
  <p:clrMapOvr>
    <a:masterClrMapping/>
  </p:clrMapOvr>
  <p:transition spd="slow">
    <p:pull/>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A67C6454-61C3-453E-92E8-9130704AC76D}" type="slidenum">
              <a:rPr lang="el-GR"/>
              <a:pPr>
                <a:defRPr/>
              </a:pPr>
              <a:t>‹#›</a:t>
            </a:fld>
            <a:endParaRPr lang="el-GR"/>
          </a:p>
        </p:txBody>
      </p:sp>
    </p:spTree>
    <p:extLst>
      <p:ext uri="{BB962C8B-B14F-4D97-AF65-F5344CB8AC3E}">
        <p14:creationId xmlns:p14="http://schemas.microsoft.com/office/powerpoint/2010/main" val="3680972041"/>
      </p:ext>
    </p:extLst>
  </p:cSld>
  <p:clrMapOvr>
    <a:masterClrMapping/>
  </p:clrMapOvr>
  <p:transition spd="slow">
    <p:pull/>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C182D74E-982C-49FB-9650-4B398381BB90}" type="slidenum">
              <a:rPr lang="el-GR"/>
              <a:pPr>
                <a:defRPr/>
              </a:pPr>
              <a:t>‹#›</a:t>
            </a:fld>
            <a:endParaRPr lang="el-GR"/>
          </a:p>
        </p:txBody>
      </p:sp>
    </p:spTree>
    <p:extLst>
      <p:ext uri="{BB962C8B-B14F-4D97-AF65-F5344CB8AC3E}">
        <p14:creationId xmlns:p14="http://schemas.microsoft.com/office/powerpoint/2010/main" val="915511042"/>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284413" y="1905000"/>
            <a:ext cx="6399212" cy="20335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2284413" y="4090988"/>
            <a:ext cx="6399212" cy="20351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BD9C760-6818-4E46-9F3D-A5E06467F183}" type="slidenum">
              <a:rPr lang="el-GR"/>
              <a:pPr>
                <a:defRPr/>
              </a:pPr>
              <a:t>‹#›</a:t>
            </a:fld>
            <a:endParaRPr lang="el-GR"/>
          </a:p>
        </p:txBody>
      </p:sp>
    </p:spTree>
    <p:extLst>
      <p:ext uri="{BB962C8B-B14F-4D97-AF65-F5344CB8AC3E}">
        <p14:creationId xmlns:p14="http://schemas.microsoft.com/office/powerpoint/2010/main" val="2555060832"/>
      </p:ext>
    </p:extLst>
  </p:cSld>
  <p:clrMapOvr>
    <a:masterClrMapping/>
  </p:clrMapOvr>
  <p:transition spd="slow">
    <p:pull/>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1AED7614-26D8-4D75-B121-EF5046E2B2C2}" type="slidenum">
              <a:rPr lang="el-GR"/>
              <a:pPr>
                <a:defRPr/>
              </a:pPr>
              <a:t>‹#›</a:t>
            </a:fld>
            <a:endParaRPr lang="el-GR"/>
          </a:p>
        </p:txBody>
      </p:sp>
    </p:spTree>
    <p:extLst>
      <p:ext uri="{BB962C8B-B14F-4D97-AF65-F5344CB8AC3E}">
        <p14:creationId xmlns:p14="http://schemas.microsoft.com/office/powerpoint/2010/main" val="1978071344"/>
      </p:ext>
    </p:extLst>
  </p:cSld>
  <p:clrMapOvr>
    <a:masterClrMapping/>
  </p:clrMapOvr>
  <p:transition spd="slow">
    <p:pull/>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p:txBody>
          <a:bodyPr/>
          <a:lstStyle>
            <a:lvl1pPr>
              <a:defRPr/>
            </a:lvl1pPr>
          </a:lstStyle>
          <a:p>
            <a:pPr>
              <a:defRPr/>
            </a:pPr>
            <a:fld id="{9EFA7127-6ACE-4540-BCDF-A68485B4CDB0}" type="datetimeFigureOut">
              <a:rPr lang="en-US">
                <a:solidFill>
                  <a:prstClr val="black">
                    <a:tint val="75000"/>
                  </a:prstClr>
                </a:solidFill>
              </a:rPr>
              <a:pPr>
                <a:defRPr/>
              </a:pPr>
              <a:t>12/16/2020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3F3D59-9807-4181-B6A0-E4F7EA1AA5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7112380"/>
      </p:ext>
    </p:extLst>
  </p:cSld>
  <p:clrMapOvr>
    <a:masterClrMapping/>
  </p:clrMapOvr>
  <p:transition spd="slow">
    <p:pull/>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812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4114800"/>
            <a:ext cx="38100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5"/>
          <p:cNvSpPr>
            <a:spLocks noGrp="1" noChangeArrowheads="1"/>
          </p:cNvSpPr>
          <p:nvPr>
            <p:ph type="ftr" sz="quarter" idx="10"/>
          </p:nvPr>
        </p:nvSpPr>
        <p:spPr/>
        <p:txBody>
          <a:bodyPr/>
          <a:lstStyle>
            <a:lvl1pPr>
              <a:defRPr/>
            </a:lvl1pPr>
          </a:lstStyle>
          <a:p>
            <a:pPr>
              <a:defRPr/>
            </a:pPr>
            <a:r>
              <a:rPr lang="el-GR">
                <a:solidFill>
                  <a:prstClr val="black">
                    <a:tint val="75000"/>
                  </a:prstClr>
                </a:solidFill>
              </a:rPr>
              <a:t>Δρ Κωνσταντίνος Γ.  Γκυρτής - Προσβάσιμο λογισμικό ΕΑΕ </a:t>
            </a:r>
          </a:p>
        </p:txBody>
      </p:sp>
    </p:spTree>
    <p:extLst>
      <p:ext uri="{BB962C8B-B14F-4D97-AF65-F5344CB8AC3E}">
        <p14:creationId xmlns:p14="http://schemas.microsoft.com/office/powerpoint/2010/main" val="97482537"/>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F1EF77C5-361B-41EE-BF9F-954370FF0A84}"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2076946817"/>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ADD853DB-6F38-4509-9274-3FA877DB4C9B}" type="slidenum">
              <a:rPr lang="el-GR"/>
              <a:pPr>
                <a:defRPr/>
              </a:pPr>
              <a:t>‹#›</a:t>
            </a:fld>
            <a:endParaRPr lang="el-GR"/>
          </a:p>
        </p:txBody>
      </p:sp>
    </p:spTree>
    <p:extLst>
      <p:ext uri="{BB962C8B-B14F-4D97-AF65-F5344CB8AC3E}">
        <p14:creationId xmlns:p14="http://schemas.microsoft.com/office/powerpoint/2010/main" val="1974780952"/>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F8D92B4-01EE-45FD-BDA3-6F795A87E6B8}" type="slidenum">
              <a:rPr lang="el-GR"/>
              <a:pPr>
                <a:defRPr/>
              </a:pPr>
              <a:t>‹#›</a:t>
            </a:fld>
            <a:endParaRPr lang="el-GR"/>
          </a:p>
        </p:txBody>
      </p:sp>
    </p:spTree>
    <p:extLst>
      <p:ext uri="{BB962C8B-B14F-4D97-AF65-F5344CB8AC3E}">
        <p14:creationId xmlns:p14="http://schemas.microsoft.com/office/powerpoint/2010/main" val="2370564986"/>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B8453F3-9294-41EE-AADC-46C69A258728}" type="slidenum">
              <a:rPr lang="el-GR"/>
              <a:pPr>
                <a:defRPr/>
              </a:pPr>
              <a:t>‹#›</a:t>
            </a:fld>
            <a:endParaRPr lang="el-GR"/>
          </a:p>
        </p:txBody>
      </p:sp>
    </p:spTree>
    <p:extLst>
      <p:ext uri="{BB962C8B-B14F-4D97-AF65-F5344CB8AC3E}">
        <p14:creationId xmlns:p14="http://schemas.microsoft.com/office/powerpoint/2010/main" val="2810576703"/>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1D02F04B-C036-4FAB-8FB5-D70A9BD04133}" type="slidenum">
              <a:rPr lang="el-GR"/>
              <a:pPr>
                <a:defRPr/>
              </a:pPr>
              <a:t>‹#›</a:t>
            </a:fld>
            <a:endParaRPr lang="el-GR"/>
          </a:p>
        </p:txBody>
      </p:sp>
    </p:spTree>
    <p:extLst>
      <p:ext uri="{BB962C8B-B14F-4D97-AF65-F5344CB8AC3E}">
        <p14:creationId xmlns:p14="http://schemas.microsoft.com/office/powerpoint/2010/main" val="2861604945"/>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8A5A7857-CB0B-4E1B-BA0D-0A70E9789BCA}"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337566645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BB8487D0-E3CD-4DB5-A9D0-8DCC6D61D21C}" type="slidenum">
              <a:rPr lang="el-GR"/>
              <a:pPr>
                <a:defRPr/>
              </a:pPr>
              <a:t>‹#›</a:t>
            </a:fld>
            <a:endParaRPr lang="el-GR"/>
          </a:p>
        </p:txBody>
      </p:sp>
    </p:spTree>
    <p:extLst>
      <p:ext uri="{BB962C8B-B14F-4D97-AF65-F5344CB8AC3E}">
        <p14:creationId xmlns:p14="http://schemas.microsoft.com/office/powerpoint/2010/main" val="3370394383"/>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F0D1C975-9E07-4A72-B90E-6D550F425296}" type="slidenum">
              <a:rPr lang="el-GR"/>
              <a:pPr>
                <a:defRPr/>
              </a:pPr>
              <a:t>‹#›</a:t>
            </a:fld>
            <a:endParaRPr lang="el-GR"/>
          </a:p>
        </p:txBody>
      </p:sp>
    </p:spTree>
    <p:extLst>
      <p:ext uri="{BB962C8B-B14F-4D97-AF65-F5344CB8AC3E}">
        <p14:creationId xmlns:p14="http://schemas.microsoft.com/office/powerpoint/2010/main" val="2799581969"/>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24C59FEF-BB4F-4B84-B8CF-F7B8EA9E86CA}" type="slidenum">
              <a:rPr lang="el-GR"/>
              <a:pPr>
                <a:defRPr/>
              </a:pPr>
              <a:t>‹#›</a:t>
            </a:fld>
            <a:endParaRPr lang="el-GR"/>
          </a:p>
        </p:txBody>
      </p:sp>
    </p:spTree>
    <p:extLst>
      <p:ext uri="{BB962C8B-B14F-4D97-AF65-F5344CB8AC3E}">
        <p14:creationId xmlns:p14="http://schemas.microsoft.com/office/powerpoint/2010/main" val="3945179186"/>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339A1E33-9617-41BC-A099-AB7ED477D6E1}" type="slidenum">
              <a:rPr lang="el-GR"/>
              <a:pPr>
                <a:defRPr/>
              </a:pPr>
              <a:t>‹#›</a:t>
            </a:fld>
            <a:endParaRPr lang="el-GR"/>
          </a:p>
        </p:txBody>
      </p:sp>
    </p:spTree>
    <p:extLst>
      <p:ext uri="{BB962C8B-B14F-4D97-AF65-F5344CB8AC3E}">
        <p14:creationId xmlns:p14="http://schemas.microsoft.com/office/powerpoint/2010/main" val="506842367"/>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D3C7AEA7-E0EC-4C5D-9553-AB0CEFF050D9}" type="slidenum">
              <a:rPr lang="el-GR"/>
              <a:pPr>
                <a:defRPr/>
              </a:pPr>
              <a:t>‹#›</a:t>
            </a:fld>
            <a:endParaRPr lang="el-GR"/>
          </a:p>
        </p:txBody>
      </p:sp>
    </p:spTree>
    <p:extLst>
      <p:ext uri="{BB962C8B-B14F-4D97-AF65-F5344CB8AC3E}">
        <p14:creationId xmlns:p14="http://schemas.microsoft.com/office/powerpoint/2010/main" val="1696583956"/>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8EC6A4BB-F7E5-4F27-AD82-747002AB3E0C}" type="slidenum">
              <a:rPr lang="el-GR"/>
              <a:pPr>
                <a:defRPr/>
              </a:pPr>
              <a:t>‹#›</a:t>
            </a:fld>
            <a:endParaRPr lang="el-GR"/>
          </a:p>
        </p:txBody>
      </p:sp>
    </p:spTree>
    <p:extLst>
      <p:ext uri="{BB962C8B-B14F-4D97-AF65-F5344CB8AC3E}">
        <p14:creationId xmlns:p14="http://schemas.microsoft.com/office/powerpoint/2010/main" val="3986913330"/>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Media">
  <p:cSld name="Τίτλος, Κείμενο και Κλιπ Πολυμέσων">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ολυμέσων"/>
          <p:cNvSpPr>
            <a:spLocks noGrp="1"/>
          </p:cNvSpPr>
          <p:nvPr>
            <p:ph type="media" sz="half" idx="2"/>
          </p:nvPr>
        </p:nvSpPr>
        <p:spPr>
          <a:xfrm>
            <a:off x="5559425" y="1905000"/>
            <a:ext cx="3124200" cy="4221163"/>
          </a:xfrm>
        </p:spPr>
        <p:txBody>
          <a:bodyPr/>
          <a:lstStyle/>
          <a:p>
            <a:pPr lvl="0"/>
            <a:endParaRPr lang="el-GR" noProof="0" smtClean="0"/>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3487684D-B12F-48F9-A00C-4D127FE828C4}" type="slidenum">
              <a:rPr lang="el-GR"/>
              <a:pPr>
                <a:defRPr/>
              </a:pPr>
              <a:t>‹#›</a:t>
            </a:fld>
            <a:endParaRPr lang="el-GR"/>
          </a:p>
        </p:txBody>
      </p:sp>
    </p:spTree>
    <p:extLst>
      <p:ext uri="{BB962C8B-B14F-4D97-AF65-F5344CB8AC3E}">
        <p14:creationId xmlns:p14="http://schemas.microsoft.com/office/powerpoint/2010/main" val="581097955"/>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59425" y="1905000"/>
            <a:ext cx="3124200"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DFD2D97D-1E68-448C-A47C-9593D3C77AA1}" type="slidenum">
              <a:rPr lang="el-GR"/>
              <a:pPr>
                <a:defRPr/>
              </a:pPr>
              <a:t>‹#›</a:t>
            </a:fld>
            <a:endParaRPr lang="el-GR"/>
          </a:p>
        </p:txBody>
      </p:sp>
    </p:spTree>
    <p:extLst>
      <p:ext uri="{BB962C8B-B14F-4D97-AF65-F5344CB8AC3E}">
        <p14:creationId xmlns:p14="http://schemas.microsoft.com/office/powerpoint/2010/main" val="16994310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CB8FC3A-788E-41A2-BE61-426E9724F826}" type="slidenum">
              <a:rPr lang="el-GR"/>
              <a:pPr>
                <a:defRPr/>
              </a:pPr>
              <a:t>‹#›</a:t>
            </a:fld>
            <a:endParaRPr lang="el-GR"/>
          </a:p>
        </p:txBody>
      </p:sp>
    </p:spTree>
    <p:extLst>
      <p:ext uri="{BB962C8B-B14F-4D97-AF65-F5344CB8AC3E}">
        <p14:creationId xmlns:p14="http://schemas.microsoft.com/office/powerpoint/2010/main" val="1073161165"/>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559425" y="1905000"/>
            <a:ext cx="3124200" cy="20335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559425" y="4090988"/>
            <a:ext cx="3124200" cy="20351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23 - Θέση ημερομηνίας"/>
          <p:cNvSpPr>
            <a:spLocks noGrp="1"/>
          </p:cNvSpPr>
          <p:nvPr>
            <p:ph type="dt" sz="half" idx="10"/>
          </p:nvPr>
        </p:nvSpPr>
        <p:spPr/>
        <p:txBody>
          <a:bodyPr/>
          <a:lstStyle>
            <a:lvl1pPr>
              <a:defRPr/>
            </a:lvl1pPr>
          </a:lstStyle>
          <a:p>
            <a:pPr>
              <a:defRPr/>
            </a:pPr>
            <a:endParaRPr lang="el-GR"/>
          </a:p>
        </p:txBody>
      </p:sp>
      <p:sp>
        <p:nvSpPr>
          <p:cNvPr id="7" name="9 - Θέση υποσέλιδου"/>
          <p:cNvSpPr>
            <a:spLocks noGrp="1"/>
          </p:cNvSpPr>
          <p:nvPr>
            <p:ph type="ftr" sz="quarter" idx="11"/>
          </p:nvPr>
        </p:nvSpPr>
        <p:spPr/>
        <p:txBody>
          <a:bodyPr/>
          <a:lstStyle>
            <a:lvl1pPr>
              <a:defRPr/>
            </a:lvl1pPr>
          </a:lstStyle>
          <a:p>
            <a:pPr>
              <a:defRPr/>
            </a:pPr>
            <a:endParaRPr lang="el-GR"/>
          </a:p>
        </p:txBody>
      </p:sp>
      <p:sp>
        <p:nvSpPr>
          <p:cNvPr id="8" name="21 - Θέση αριθμού διαφάνειας"/>
          <p:cNvSpPr>
            <a:spLocks noGrp="1"/>
          </p:cNvSpPr>
          <p:nvPr>
            <p:ph type="sldNum" sz="quarter" idx="12"/>
          </p:nvPr>
        </p:nvSpPr>
        <p:spPr/>
        <p:txBody>
          <a:bodyPr/>
          <a:lstStyle>
            <a:lvl1pPr>
              <a:defRPr/>
            </a:lvl1pPr>
          </a:lstStyle>
          <a:p>
            <a:pPr>
              <a:defRPr/>
            </a:pPr>
            <a:fld id="{781D543F-C103-4828-AAA7-7E568FECAE5C}" type="slidenum">
              <a:rPr lang="el-GR"/>
              <a:pPr>
                <a:defRPr/>
              </a:pPr>
              <a:t>‹#›</a:t>
            </a:fld>
            <a:endParaRPr lang="el-GR"/>
          </a:p>
        </p:txBody>
      </p:sp>
    </p:spTree>
    <p:extLst>
      <p:ext uri="{BB962C8B-B14F-4D97-AF65-F5344CB8AC3E}">
        <p14:creationId xmlns:p14="http://schemas.microsoft.com/office/powerpoint/2010/main" val="2205408774"/>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286000" y="3429000"/>
            <a:ext cx="6399213" cy="1219200"/>
          </a:xfrm>
        </p:spPr>
        <p:txBody>
          <a:bodyPr/>
          <a:lstStyle>
            <a:lvl1pPr>
              <a:defRPr sz="4000"/>
            </a:lvl1pPr>
          </a:lstStyle>
          <a:p>
            <a:r>
              <a:rPr lang="el-GR" smtClean="0"/>
              <a:t>Στυλ κύριου τίτλου</a:t>
            </a:r>
            <a:endParaRPr lang="el-GR"/>
          </a:p>
        </p:txBody>
      </p:sp>
      <p:sp>
        <p:nvSpPr>
          <p:cNvPr id="148483" name="Rectangle 3"/>
          <p:cNvSpPr>
            <a:spLocks noGrp="1" noChangeArrowheads="1"/>
          </p:cNvSpPr>
          <p:nvPr>
            <p:ph type="subTitle" idx="1"/>
          </p:nvPr>
        </p:nvSpPr>
        <p:spPr>
          <a:xfrm>
            <a:off x="2286000" y="4800600"/>
            <a:ext cx="6399213" cy="838200"/>
          </a:xfrm>
        </p:spPr>
        <p:txBody>
          <a:bodyPr/>
          <a:lstStyle>
            <a:lvl1pPr marL="0" indent="0">
              <a:buFontTx/>
              <a:buNone/>
              <a:defRPr sz="2400"/>
            </a:lvl1pPr>
          </a:lstStyle>
          <a:p>
            <a:r>
              <a:rPr lang="el-GR" smtClean="0"/>
              <a:t>Στυλ κύριου υπότιτλου</a:t>
            </a:r>
            <a:endParaRPr lang="el-GR"/>
          </a:p>
        </p:txBody>
      </p:sp>
      <p:sp>
        <p:nvSpPr>
          <p:cNvPr id="4" name="Rectangle 4"/>
          <p:cNvSpPr>
            <a:spLocks noGrp="1" noChangeArrowheads="1"/>
          </p:cNvSpPr>
          <p:nvPr>
            <p:ph type="dt" sz="half" idx="10"/>
          </p:nvPr>
        </p:nvSpPr>
        <p:spPr/>
        <p:txBody>
          <a:bodyPr/>
          <a:lstStyle>
            <a:lvl1pPr>
              <a:defRPr/>
            </a:lvl1pPr>
          </a:lstStyle>
          <a:p>
            <a:pPr>
              <a:defRPr/>
            </a:pPr>
            <a:endParaRPr lang="el-GR"/>
          </a:p>
        </p:txBody>
      </p:sp>
      <p:sp>
        <p:nvSpPr>
          <p:cNvPr id="5" name="Rectangle 5"/>
          <p:cNvSpPr>
            <a:spLocks noGrp="1" noChangeArrowheads="1"/>
          </p:cNvSpPr>
          <p:nvPr>
            <p:ph type="ftr" sz="quarter" idx="11"/>
          </p:nvPr>
        </p:nvSpPr>
        <p:spPr/>
        <p:txBody>
          <a:bodyPr/>
          <a:lstStyle>
            <a:lvl1pPr>
              <a:defRPr/>
            </a:lvl1pPr>
          </a:lstStyle>
          <a:p>
            <a:pPr>
              <a:defRPr/>
            </a:pPr>
            <a:endParaRPr lang="el-GR"/>
          </a:p>
        </p:txBody>
      </p:sp>
      <p:sp>
        <p:nvSpPr>
          <p:cNvPr id="6" name="Rectangle 6"/>
          <p:cNvSpPr>
            <a:spLocks noGrp="1" noChangeArrowheads="1"/>
          </p:cNvSpPr>
          <p:nvPr>
            <p:ph type="sldNum" sz="quarter" idx="12"/>
          </p:nvPr>
        </p:nvSpPr>
        <p:spPr/>
        <p:txBody>
          <a:bodyPr/>
          <a:lstStyle>
            <a:lvl1pPr>
              <a:defRPr/>
            </a:lvl1pPr>
          </a:lstStyle>
          <a:p>
            <a:pPr>
              <a:defRPr/>
            </a:pPr>
            <a:fld id="{59F1BD43-D6B4-4488-A0BE-CE75BBBA6891}" type="slidenum">
              <a:rPr lang="el-GR"/>
              <a:pPr>
                <a:defRPr/>
              </a:pPr>
              <a:t>‹#›</a:t>
            </a:fld>
            <a:endParaRPr lang="el-GR"/>
          </a:p>
        </p:txBody>
      </p:sp>
    </p:spTree>
    <p:extLst>
      <p:ext uri="{BB962C8B-B14F-4D97-AF65-F5344CB8AC3E}">
        <p14:creationId xmlns:p14="http://schemas.microsoft.com/office/powerpoint/2010/main" val="1162165409"/>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2750335-E030-43FD-9D33-37C72A80C187}" type="slidenum">
              <a:rPr lang="el-GR"/>
              <a:pPr>
                <a:defRPr/>
              </a:pPr>
              <a:t>‹#›</a:t>
            </a:fld>
            <a:endParaRPr lang="el-GR"/>
          </a:p>
        </p:txBody>
      </p:sp>
    </p:spTree>
    <p:extLst>
      <p:ext uri="{BB962C8B-B14F-4D97-AF65-F5344CB8AC3E}">
        <p14:creationId xmlns:p14="http://schemas.microsoft.com/office/powerpoint/2010/main" val="4061098297"/>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3F86B11-E79A-4FA2-8F0E-9FA33F85BBF3}" type="slidenum">
              <a:rPr lang="el-GR"/>
              <a:pPr>
                <a:defRPr/>
              </a:pPr>
              <a:t>‹#›</a:t>
            </a:fld>
            <a:endParaRPr lang="el-GR"/>
          </a:p>
        </p:txBody>
      </p:sp>
    </p:spTree>
    <p:extLst>
      <p:ext uri="{BB962C8B-B14F-4D97-AF65-F5344CB8AC3E}">
        <p14:creationId xmlns:p14="http://schemas.microsoft.com/office/powerpoint/2010/main" val="1711358167"/>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2726533-5B27-4757-8696-7235E497FA65}" type="slidenum">
              <a:rPr lang="el-GR"/>
              <a:pPr>
                <a:defRPr/>
              </a:pPr>
              <a:t>‹#›</a:t>
            </a:fld>
            <a:endParaRPr lang="el-GR"/>
          </a:p>
        </p:txBody>
      </p:sp>
    </p:spTree>
    <p:extLst>
      <p:ext uri="{BB962C8B-B14F-4D97-AF65-F5344CB8AC3E}">
        <p14:creationId xmlns:p14="http://schemas.microsoft.com/office/powerpoint/2010/main" val="3505327659"/>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36290565-AD87-4554-9D9C-F32A133DFBC9}" type="slidenum">
              <a:rPr lang="el-GR"/>
              <a:pPr>
                <a:defRPr/>
              </a:pPr>
              <a:t>‹#›</a:t>
            </a:fld>
            <a:endParaRPr lang="el-GR"/>
          </a:p>
        </p:txBody>
      </p:sp>
    </p:spTree>
    <p:extLst>
      <p:ext uri="{BB962C8B-B14F-4D97-AF65-F5344CB8AC3E}">
        <p14:creationId xmlns:p14="http://schemas.microsoft.com/office/powerpoint/2010/main" val="86875615"/>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9E6FACA-E2FD-44CF-934E-76698FAA2AC6}" type="slidenum">
              <a:rPr lang="el-GR"/>
              <a:pPr>
                <a:defRPr/>
              </a:pPr>
              <a:t>‹#›</a:t>
            </a:fld>
            <a:endParaRPr lang="el-GR"/>
          </a:p>
        </p:txBody>
      </p:sp>
    </p:spTree>
    <p:extLst>
      <p:ext uri="{BB962C8B-B14F-4D97-AF65-F5344CB8AC3E}">
        <p14:creationId xmlns:p14="http://schemas.microsoft.com/office/powerpoint/2010/main" val="2293058335"/>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70B567C-28FF-4CF0-804E-7FE6B04966A2}" type="slidenum">
              <a:rPr lang="el-GR"/>
              <a:pPr>
                <a:defRPr/>
              </a:pPr>
              <a:t>‹#›</a:t>
            </a:fld>
            <a:endParaRPr lang="el-GR"/>
          </a:p>
        </p:txBody>
      </p:sp>
    </p:spTree>
    <p:extLst>
      <p:ext uri="{BB962C8B-B14F-4D97-AF65-F5344CB8AC3E}">
        <p14:creationId xmlns:p14="http://schemas.microsoft.com/office/powerpoint/2010/main" val="1608482846"/>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527117E-399F-43E7-87D6-5F7C27D67206}" type="slidenum">
              <a:rPr lang="el-GR"/>
              <a:pPr>
                <a:defRPr/>
              </a:pPr>
              <a:t>‹#›</a:t>
            </a:fld>
            <a:endParaRPr lang="el-GR"/>
          </a:p>
        </p:txBody>
      </p:sp>
    </p:spTree>
    <p:extLst>
      <p:ext uri="{BB962C8B-B14F-4D97-AF65-F5344CB8AC3E}">
        <p14:creationId xmlns:p14="http://schemas.microsoft.com/office/powerpoint/2010/main" val="2244023595"/>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25E7D78-016A-4620-B7E0-7833419D6426}" type="slidenum">
              <a:rPr lang="el-GR"/>
              <a:pPr>
                <a:defRPr/>
              </a:pPr>
              <a:t>‹#›</a:t>
            </a:fld>
            <a:endParaRPr lang="el-GR"/>
          </a:p>
        </p:txBody>
      </p:sp>
    </p:spTree>
    <p:extLst>
      <p:ext uri="{BB962C8B-B14F-4D97-AF65-F5344CB8AC3E}">
        <p14:creationId xmlns:p14="http://schemas.microsoft.com/office/powerpoint/2010/main" val="185720553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AD01D43-6840-4667-83D4-0ADC93CF0C48}" type="slidenum">
              <a:rPr lang="el-GR"/>
              <a:pPr>
                <a:defRPr/>
              </a:pPr>
              <a:t>‹#›</a:t>
            </a:fld>
            <a:endParaRPr lang="el-GR"/>
          </a:p>
        </p:txBody>
      </p:sp>
    </p:spTree>
    <p:extLst>
      <p:ext uri="{BB962C8B-B14F-4D97-AF65-F5344CB8AC3E}">
        <p14:creationId xmlns:p14="http://schemas.microsoft.com/office/powerpoint/2010/main" val="806339357"/>
      </p:ext>
    </p:extLst>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D73FA90-38A1-4265-BAAB-F026CF745765}" type="slidenum">
              <a:rPr lang="el-GR"/>
              <a:pPr>
                <a:defRPr/>
              </a:pPr>
              <a:t>‹#›</a:t>
            </a:fld>
            <a:endParaRPr lang="el-GR"/>
          </a:p>
        </p:txBody>
      </p:sp>
    </p:spTree>
    <p:extLst>
      <p:ext uri="{BB962C8B-B14F-4D97-AF65-F5344CB8AC3E}">
        <p14:creationId xmlns:p14="http://schemas.microsoft.com/office/powerpoint/2010/main" val="932160234"/>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085013" y="533400"/>
            <a:ext cx="1598612" cy="5592763"/>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2284413" y="533400"/>
            <a:ext cx="4648200" cy="559276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00D7DCC-DC56-421D-88B5-EE5716C95037}" type="slidenum">
              <a:rPr lang="el-GR"/>
              <a:pPr>
                <a:defRPr/>
              </a:pPr>
              <a:t>‹#›</a:t>
            </a:fld>
            <a:endParaRPr lang="el-GR"/>
          </a:p>
        </p:txBody>
      </p:sp>
    </p:spTree>
    <p:extLst>
      <p:ext uri="{BB962C8B-B14F-4D97-AF65-F5344CB8AC3E}">
        <p14:creationId xmlns:p14="http://schemas.microsoft.com/office/powerpoint/2010/main" val="1985476091"/>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Media" preserve="1">
  <p:cSld name="Τίτλος, Κείμενο και Κλιπ Πολυμέσων">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ολυμέσων"/>
          <p:cNvSpPr>
            <a:spLocks noGrp="1"/>
          </p:cNvSpPr>
          <p:nvPr>
            <p:ph type="media" sz="half" idx="2"/>
          </p:nvPr>
        </p:nvSpPr>
        <p:spPr>
          <a:xfrm>
            <a:off x="5559425" y="1905000"/>
            <a:ext cx="3124200" cy="4221163"/>
          </a:xfrm>
        </p:spPr>
        <p:txBody>
          <a:bodyPr/>
          <a:lstStyle/>
          <a:p>
            <a:pPr lvl="0"/>
            <a:r>
              <a:rPr lang="el-GR" noProof="0" smtClean="0"/>
              <a:t>Κάντε κλικ στο εικονίδιο για να προσθέσετε πολυμέσα</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B2E93F8-A03C-47F6-9759-E5C108210B69}" type="slidenum">
              <a:rPr lang="el-GR"/>
              <a:pPr>
                <a:defRPr/>
              </a:pPr>
              <a:t>‹#›</a:t>
            </a:fld>
            <a:endParaRPr lang="el-GR"/>
          </a:p>
        </p:txBody>
      </p:sp>
    </p:spTree>
    <p:extLst>
      <p:ext uri="{BB962C8B-B14F-4D97-AF65-F5344CB8AC3E}">
        <p14:creationId xmlns:p14="http://schemas.microsoft.com/office/powerpoint/2010/main" val="71099785"/>
      </p:ext>
    </p:extLst>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559425" y="1905000"/>
            <a:ext cx="3124200"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BF631F1-0242-4ADF-8155-D300A9D23AF8}" type="slidenum">
              <a:rPr lang="el-GR"/>
              <a:pPr>
                <a:defRPr/>
              </a:pPr>
              <a:t>‹#›</a:t>
            </a:fld>
            <a:endParaRPr lang="el-GR"/>
          </a:p>
        </p:txBody>
      </p:sp>
    </p:spTree>
    <p:extLst>
      <p:ext uri="{BB962C8B-B14F-4D97-AF65-F5344CB8AC3E}">
        <p14:creationId xmlns:p14="http://schemas.microsoft.com/office/powerpoint/2010/main" val="1317344894"/>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559425" y="1905000"/>
            <a:ext cx="3124200" cy="2033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559425" y="4090988"/>
            <a:ext cx="3124200" cy="2035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B0049D4E-A9AD-4B76-9D0B-4FD344F38EEA}" type="slidenum">
              <a:rPr lang="el-GR"/>
              <a:pPr>
                <a:defRPr/>
              </a:pPr>
              <a:t>‹#›</a:t>
            </a:fld>
            <a:endParaRPr lang="el-GR"/>
          </a:p>
        </p:txBody>
      </p:sp>
    </p:spTree>
    <p:extLst>
      <p:ext uri="{BB962C8B-B14F-4D97-AF65-F5344CB8AC3E}">
        <p14:creationId xmlns:p14="http://schemas.microsoft.com/office/powerpoint/2010/main" val="1629014259"/>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mediaAndTx" preserve="1">
  <p:cSld name="Τίτλος, Clip Πολυμέσων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πολυμέσων"/>
          <p:cNvSpPr>
            <a:spLocks noGrp="1"/>
          </p:cNvSpPr>
          <p:nvPr>
            <p:ph type="media" sz="half" idx="1"/>
          </p:nvPr>
        </p:nvSpPr>
        <p:spPr>
          <a:xfrm>
            <a:off x="2284413" y="1905000"/>
            <a:ext cx="3122612" cy="4221163"/>
          </a:xfrm>
        </p:spPr>
        <p:txBody>
          <a:bodyPr/>
          <a:lstStyle/>
          <a:p>
            <a:pPr lvl="0"/>
            <a:r>
              <a:rPr lang="el-GR" noProof="0" smtClean="0"/>
              <a:t>Κάντε κλικ στο εικονίδιο για να προσθέσετε πολυμέσα</a:t>
            </a:r>
          </a:p>
        </p:txBody>
      </p:sp>
      <p:sp>
        <p:nvSpPr>
          <p:cNvPr id="4" name="3 - Θέση κειμένου"/>
          <p:cNvSpPr>
            <a:spLocks noGrp="1"/>
          </p:cNvSpPr>
          <p:nvPr>
            <p:ph type="body" sz="half" idx="2"/>
          </p:nvPr>
        </p:nvSpPr>
        <p:spPr>
          <a:xfrm>
            <a:off x="5559425" y="1905000"/>
            <a:ext cx="3124200"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A37462B-A19D-4683-B6DC-ADCD62F622BE}" type="slidenum">
              <a:rPr lang="el-GR"/>
              <a:pPr>
                <a:defRPr/>
              </a:pPr>
              <a:t>‹#›</a:t>
            </a:fld>
            <a:endParaRPr lang="el-GR"/>
          </a:p>
        </p:txBody>
      </p:sp>
    </p:spTree>
    <p:extLst>
      <p:ext uri="{BB962C8B-B14F-4D97-AF65-F5344CB8AC3E}">
        <p14:creationId xmlns:p14="http://schemas.microsoft.com/office/powerpoint/2010/main" val="2823842166"/>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2284413" y="1905000"/>
            <a:ext cx="6399212" cy="2033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2284413" y="4090988"/>
            <a:ext cx="6399212" cy="20351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E16272A-6816-4F1E-B4AC-76183574A9E1}" type="slidenum">
              <a:rPr lang="el-GR"/>
              <a:pPr>
                <a:defRPr/>
              </a:pPr>
              <a:t>‹#›</a:t>
            </a:fld>
            <a:endParaRPr lang="el-GR"/>
          </a:p>
        </p:txBody>
      </p:sp>
    </p:spTree>
    <p:extLst>
      <p:ext uri="{BB962C8B-B14F-4D97-AF65-F5344CB8AC3E}">
        <p14:creationId xmlns:p14="http://schemas.microsoft.com/office/powerpoint/2010/main" val="343458820"/>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A4DA1882-A8BE-434C-8E59-105B1262AC74}" type="datetimeFigureOut">
              <a:rPr lang="en-US"/>
              <a:pPr>
                <a:defRPr/>
              </a:pPr>
              <a:t>12/16/2020</a:t>
            </a:fld>
            <a:endParaRPr lang="en-US"/>
          </a:p>
        </p:txBody>
      </p:sp>
      <p:sp>
        <p:nvSpPr>
          <p:cNvPr id="8" name="15 - Θέση αριθμού διαφάνειας"/>
          <p:cNvSpPr>
            <a:spLocks noGrp="1"/>
          </p:cNvSpPr>
          <p:nvPr>
            <p:ph type="sldNum" sz="quarter" idx="11"/>
          </p:nvPr>
        </p:nvSpPr>
        <p:spPr/>
        <p:txBody>
          <a:bodyPr/>
          <a:lstStyle>
            <a:lvl1pPr>
              <a:defRPr/>
            </a:lvl1pPr>
          </a:lstStyle>
          <a:p>
            <a:pPr>
              <a:defRPr/>
            </a:pPr>
            <a:fld id="{C190F129-03A1-429C-AE0E-40A3BEBE7301}" type="slidenum">
              <a:rPr lang="en-US"/>
              <a:pPr>
                <a:defRPr/>
              </a:pPr>
              <a:t>‹#›</a:t>
            </a:fld>
            <a:endParaRPr lang="en-US"/>
          </a:p>
        </p:txBody>
      </p:sp>
      <p:sp>
        <p:nvSpPr>
          <p:cNvPr id="10" name="16 - Θέση υποσέλιδου"/>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52949374"/>
      </p:ext>
    </p:extLst>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B876FADD-3906-46E6-B065-4740E418027C}"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08355D57-8D48-4953-916D-52DB65D547F3}" type="slidenum">
              <a:rPr lang="en-US"/>
              <a:pPr>
                <a:defRPr/>
              </a:pPr>
              <a:t>‹#›</a:t>
            </a:fld>
            <a:endParaRPr lang="en-US"/>
          </a:p>
        </p:txBody>
      </p:sp>
    </p:spTree>
    <p:extLst>
      <p:ext uri="{BB962C8B-B14F-4D97-AF65-F5344CB8AC3E}">
        <p14:creationId xmlns:p14="http://schemas.microsoft.com/office/powerpoint/2010/main" val="712606948"/>
      </p:ext>
    </p:extLst>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fld id="{7ACE395E-3011-45D0-933C-AA7FF22EB1AC}" type="datetimeFigureOut">
              <a:rPr lang="en-US"/>
              <a:pPr>
                <a:defRPr/>
              </a:pPr>
              <a:t>12/16/2020</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C7377E80-6E4C-4D39-897C-8A7046241B93}" type="slidenum">
              <a:rPr lang="en-US"/>
              <a:pPr>
                <a:defRPr/>
              </a:pPr>
              <a:t>‹#›</a:t>
            </a:fld>
            <a:endParaRPr lang="en-US"/>
          </a:p>
        </p:txBody>
      </p:sp>
    </p:spTree>
    <p:extLst>
      <p:ext uri="{BB962C8B-B14F-4D97-AF65-F5344CB8AC3E}">
        <p14:creationId xmlns:p14="http://schemas.microsoft.com/office/powerpoint/2010/main" val="956984052"/>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6F428CE1-D6DA-4FE9-8D39-2E1C1F6D0512}" type="slidenum">
              <a:rPr lang="el-GR"/>
              <a:pPr>
                <a:defRPr/>
              </a:pPr>
              <a:t>‹#›</a:t>
            </a:fld>
            <a:endParaRPr lang="el-GR"/>
          </a:p>
        </p:txBody>
      </p:sp>
    </p:spTree>
    <p:extLst>
      <p:ext uri="{BB962C8B-B14F-4D97-AF65-F5344CB8AC3E}">
        <p14:creationId xmlns:p14="http://schemas.microsoft.com/office/powerpoint/2010/main" val="4095719680"/>
      </p:ext>
    </p:extLst>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42608122-1CAC-4425-A082-36D8B748AC54}"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AFADEA70-D2A5-44B1-BF77-18FA22E50CF6}" type="slidenum">
              <a:rPr lang="en-US"/>
              <a:pPr>
                <a:defRPr/>
              </a:pPr>
              <a:t>‹#›</a:t>
            </a:fld>
            <a:endParaRPr lang="en-US"/>
          </a:p>
        </p:txBody>
      </p:sp>
    </p:spTree>
    <p:extLst>
      <p:ext uri="{BB962C8B-B14F-4D97-AF65-F5344CB8AC3E}">
        <p14:creationId xmlns:p14="http://schemas.microsoft.com/office/powerpoint/2010/main" val="2993935224"/>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38C1C556-2CD6-4A09-B925-2070E772BF42}" type="slidenum">
              <a:rPr lang="en-US"/>
              <a:pPr>
                <a:defRPr/>
              </a:pPr>
              <a:t>‹#›</a:t>
            </a:fld>
            <a:endParaRPr lang="en-US"/>
          </a:p>
        </p:txBody>
      </p:sp>
      <p:sp>
        <p:nvSpPr>
          <p:cNvPr id="10" name="7 - Θέση υποσέλιδου"/>
          <p:cNvSpPr>
            <a:spLocks noGrp="1"/>
          </p:cNvSpPr>
          <p:nvPr>
            <p:ph type="ftr" sz="quarter" idx="11"/>
          </p:nvPr>
        </p:nvSpPr>
        <p:spPr/>
        <p:txBody>
          <a:bodyPr/>
          <a:lstStyle>
            <a:lvl1pPr>
              <a:defRPr/>
            </a:lvl1pPr>
          </a:lstStyle>
          <a:p>
            <a:pPr>
              <a:defRPr/>
            </a:pPr>
            <a:endParaRPr lang="en-US"/>
          </a:p>
        </p:txBody>
      </p:sp>
      <p:sp>
        <p:nvSpPr>
          <p:cNvPr id="11" name="6 - Θέση ημερομηνίας"/>
          <p:cNvSpPr>
            <a:spLocks noGrp="1"/>
          </p:cNvSpPr>
          <p:nvPr>
            <p:ph type="dt" sz="half" idx="12"/>
          </p:nvPr>
        </p:nvSpPr>
        <p:spPr/>
        <p:txBody>
          <a:bodyPr/>
          <a:lstStyle>
            <a:lvl1pPr>
              <a:defRPr/>
            </a:lvl1pPr>
          </a:lstStyle>
          <a:p>
            <a:pPr>
              <a:defRPr/>
            </a:pPr>
            <a:fld id="{ACAC3BE3-9BC0-45D8-9F97-EA4CE131F26F}" type="datetimeFigureOut">
              <a:rPr lang="en-US"/>
              <a:pPr>
                <a:defRPr/>
              </a:pPr>
              <a:t>12/16/2020</a:t>
            </a:fld>
            <a:endParaRPr lang="en-US"/>
          </a:p>
        </p:txBody>
      </p:sp>
    </p:spTree>
    <p:extLst>
      <p:ext uri="{BB962C8B-B14F-4D97-AF65-F5344CB8AC3E}">
        <p14:creationId xmlns:p14="http://schemas.microsoft.com/office/powerpoint/2010/main" val="1943228441"/>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D2B6FA68-647A-4463-B2BC-479B4D10DFC8}" type="datetimeFigureOut">
              <a:rPr lang="en-US"/>
              <a:pPr>
                <a:defRPr/>
              </a:pPr>
              <a:t>12/16/2020</a:t>
            </a:fld>
            <a:endParaRPr lang="en-US"/>
          </a:p>
        </p:txBody>
      </p:sp>
      <p:sp>
        <p:nvSpPr>
          <p:cNvPr id="4" name="9 - Θέση υποσέλιδου"/>
          <p:cNvSpPr>
            <a:spLocks noGrp="1"/>
          </p:cNvSpPr>
          <p:nvPr>
            <p:ph type="ftr" sz="quarter" idx="11"/>
          </p:nvPr>
        </p:nvSpPr>
        <p:spPr/>
        <p:txBody>
          <a:bodyPr/>
          <a:lstStyle>
            <a:lvl1pPr>
              <a:defRPr/>
            </a:lvl1pPr>
          </a:lstStyle>
          <a:p>
            <a:pPr>
              <a:defRPr/>
            </a:pPr>
            <a:endParaRPr lang="en-US"/>
          </a:p>
        </p:txBody>
      </p:sp>
      <p:sp>
        <p:nvSpPr>
          <p:cNvPr id="5" name="21 - Θέση αριθμού διαφάνειας"/>
          <p:cNvSpPr>
            <a:spLocks noGrp="1"/>
          </p:cNvSpPr>
          <p:nvPr>
            <p:ph type="sldNum" sz="quarter" idx="12"/>
          </p:nvPr>
        </p:nvSpPr>
        <p:spPr/>
        <p:txBody>
          <a:bodyPr/>
          <a:lstStyle>
            <a:lvl1pPr>
              <a:defRPr/>
            </a:lvl1pPr>
          </a:lstStyle>
          <a:p>
            <a:pPr>
              <a:defRPr/>
            </a:pPr>
            <a:fld id="{C8A7C137-CECE-40AD-B3D6-9313A080936E}" type="slidenum">
              <a:rPr lang="en-US"/>
              <a:pPr>
                <a:defRPr/>
              </a:pPr>
              <a:t>‹#›</a:t>
            </a:fld>
            <a:endParaRPr lang="en-US"/>
          </a:p>
        </p:txBody>
      </p:sp>
    </p:spTree>
    <p:extLst>
      <p:ext uri="{BB962C8B-B14F-4D97-AF65-F5344CB8AC3E}">
        <p14:creationId xmlns:p14="http://schemas.microsoft.com/office/powerpoint/2010/main" val="3966539113"/>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77A444EC-CF32-4F2B-B599-3CE636F1D67F}" type="datetimeFigureOut">
              <a:rPr lang="en-US"/>
              <a:pPr>
                <a:defRPr/>
              </a:pPr>
              <a:t>12/16/2020</a:t>
            </a:fld>
            <a:endParaRPr lang="en-US"/>
          </a:p>
        </p:txBody>
      </p:sp>
      <p:sp>
        <p:nvSpPr>
          <p:cNvPr id="3" name="9 - Θέση υποσέλιδου"/>
          <p:cNvSpPr>
            <a:spLocks noGrp="1"/>
          </p:cNvSpPr>
          <p:nvPr>
            <p:ph type="ftr" sz="quarter" idx="11"/>
          </p:nvPr>
        </p:nvSpPr>
        <p:spPr/>
        <p:txBody>
          <a:bodyPr/>
          <a:lstStyle>
            <a:lvl1pPr>
              <a:defRPr/>
            </a:lvl1pPr>
          </a:lstStyle>
          <a:p>
            <a:pPr>
              <a:defRPr/>
            </a:pPr>
            <a:endParaRPr lang="en-US"/>
          </a:p>
        </p:txBody>
      </p:sp>
      <p:sp>
        <p:nvSpPr>
          <p:cNvPr id="4" name="21 - Θέση αριθμού διαφάνειας"/>
          <p:cNvSpPr>
            <a:spLocks noGrp="1"/>
          </p:cNvSpPr>
          <p:nvPr>
            <p:ph type="sldNum" sz="quarter" idx="12"/>
          </p:nvPr>
        </p:nvSpPr>
        <p:spPr/>
        <p:txBody>
          <a:bodyPr/>
          <a:lstStyle>
            <a:lvl1pPr>
              <a:defRPr/>
            </a:lvl1pPr>
          </a:lstStyle>
          <a:p>
            <a:pPr>
              <a:defRPr/>
            </a:pPr>
            <a:fld id="{20698F84-223D-4A06-95CE-CCD0818A4A26}" type="slidenum">
              <a:rPr lang="en-US"/>
              <a:pPr>
                <a:defRPr/>
              </a:pPr>
              <a:t>‹#›</a:t>
            </a:fld>
            <a:endParaRPr lang="en-US"/>
          </a:p>
        </p:txBody>
      </p:sp>
    </p:spTree>
    <p:extLst>
      <p:ext uri="{BB962C8B-B14F-4D97-AF65-F5344CB8AC3E}">
        <p14:creationId xmlns:p14="http://schemas.microsoft.com/office/powerpoint/2010/main" val="444643871"/>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9299501A-6CB3-48E5-8337-3DE602C61172}"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EDF07CF6-EE0D-4D88-9585-12F4D46FD2D7}" type="slidenum">
              <a:rPr lang="en-US"/>
              <a:pPr>
                <a:defRPr/>
              </a:pPr>
              <a:t>‹#›</a:t>
            </a:fld>
            <a:endParaRPr lang="en-US"/>
          </a:p>
        </p:txBody>
      </p:sp>
    </p:spTree>
    <p:extLst>
      <p:ext uri="{BB962C8B-B14F-4D97-AF65-F5344CB8AC3E}">
        <p14:creationId xmlns:p14="http://schemas.microsoft.com/office/powerpoint/2010/main" val="1181823067"/>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fld id="{BC3D7B9F-9410-4FFB-AC8D-75660DEC563E}"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D9FCF0A8-3B0E-41BF-BF15-28C228873DB7}" type="slidenum">
              <a:rPr lang="en-US"/>
              <a:pPr>
                <a:defRPr/>
              </a:pPr>
              <a:t>‹#›</a:t>
            </a:fld>
            <a:endParaRPr lang="en-US"/>
          </a:p>
        </p:txBody>
      </p:sp>
    </p:spTree>
    <p:extLst>
      <p:ext uri="{BB962C8B-B14F-4D97-AF65-F5344CB8AC3E}">
        <p14:creationId xmlns:p14="http://schemas.microsoft.com/office/powerpoint/2010/main" val="1531892760"/>
      </p:ext>
    </p:extLst>
  </p:cSld>
  <p:clrMapOvr>
    <a:masterClrMapping/>
  </p:clrMapOvr>
  <p:transition spd="slow">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6385319E-9225-45D2-B1A5-8E8B5248D57E}"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42EB8367-9C1D-4F64-A5A8-348160035BBD}" type="slidenum">
              <a:rPr lang="en-US"/>
              <a:pPr>
                <a:defRPr/>
              </a:pPr>
              <a:t>‹#›</a:t>
            </a:fld>
            <a:endParaRPr lang="en-US"/>
          </a:p>
        </p:txBody>
      </p:sp>
    </p:spTree>
    <p:extLst>
      <p:ext uri="{BB962C8B-B14F-4D97-AF65-F5344CB8AC3E}">
        <p14:creationId xmlns:p14="http://schemas.microsoft.com/office/powerpoint/2010/main" val="3260955575"/>
      </p:ext>
    </p:extLst>
  </p:cSld>
  <p:clrMapOvr>
    <a:masterClrMapping/>
  </p:clrMapOvr>
  <p:transition spd="slow">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F51C24A1-02AF-4DBC-95BD-AED8F67045C4}"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E5918765-7AF4-4D85-97FF-E824CE956D4F}" type="slidenum">
              <a:rPr lang="en-US"/>
              <a:pPr>
                <a:defRPr/>
              </a:pPr>
              <a:t>‹#›</a:t>
            </a:fld>
            <a:endParaRPr lang="en-US"/>
          </a:p>
        </p:txBody>
      </p:sp>
    </p:spTree>
    <p:extLst>
      <p:ext uri="{BB962C8B-B14F-4D97-AF65-F5344CB8AC3E}">
        <p14:creationId xmlns:p14="http://schemas.microsoft.com/office/powerpoint/2010/main" val="2581854559"/>
      </p:ext>
    </p:extLst>
  </p:cSld>
  <p:clrMapOvr>
    <a:masterClrMapping/>
  </p:clrMapOvr>
  <p:transition spd="slow">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E0210AA2-4ABD-460C-84A3-48C333B31E03}"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541736904"/>
      </p:ext>
    </p:extLst>
  </p:cSld>
  <p:clrMapOvr>
    <a:masterClrMapping/>
  </p:clrMapOvr>
  <p:transition spd="slow">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176DC524-5E57-47CE-B1F9-9A1600A5B54F}" type="slidenum">
              <a:rPr lang="el-GR"/>
              <a:pPr>
                <a:defRPr/>
              </a:pPr>
              <a:t>‹#›</a:t>
            </a:fld>
            <a:endParaRPr lang="el-GR"/>
          </a:p>
        </p:txBody>
      </p:sp>
    </p:spTree>
    <p:extLst>
      <p:ext uri="{BB962C8B-B14F-4D97-AF65-F5344CB8AC3E}">
        <p14:creationId xmlns:p14="http://schemas.microsoft.com/office/powerpoint/2010/main" val="499648827"/>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B88EE4D7-B037-4B8C-A0F1-D00E36950B29}" type="slidenum">
              <a:rPr lang="el-GR"/>
              <a:pPr>
                <a:defRPr/>
              </a:pPr>
              <a:t>‹#›</a:t>
            </a:fld>
            <a:endParaRPr lang="el-GR"/>
          </a:p>
        </p:txBody>
      </p:sp>
    </p:spTree>
    <p:extLst>
      <p:ext uri="{BB962C8B-B14F-4D97-AF65-F5344CB8AC3E}">
        <p14:creationId xmlns:p14="http://schemas.microsoft.com/office/powerpoint/2010/main" val="573740340"/>
      </p:ext>
    </p:extLst>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B72E18E0-C23F-43C3-9AB4-BF93A8843FF3}" type="slidenum">
              <a:rPr lang="el-GR"/>
              <a:pPr>
                <a:defRPr/>
              </a:pPr>
              <a:t>‹#›</a:t>
            </a:fld>
            <a:endParaRPr lang="el-GR"/>
          </a:p>
        </p:txBody>
      </p:sp>
    </p:spTree>
    <p:extLst>
      <p:ext uri="{BB962C8B-B14F-4D97-AF65-F5344CB8AC3E}">
        <p14:creationId xmlns:p14="http://schemas.microsoft.com/office/powerpoint/2010/main" val="1640508124"/>
      </p:ext>
    </p:extLst>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55E33FA6-F438-41A2-B0A7-855BCEBC76B6}" type="slidenum">
              <a:rPr lang="el-GR"/>
              <a:pPr>
                <a:defRPr/>
              </a:pPr>
              <a:t>‹#›</a:t>
            </a:fld>
            <a:endParaRPr lang="el-GR"/>
          </a:p>
        </p:txBody>
      </p:sp>
    </p:spTree>
    <p:extLst>
      <p:ext uri="{BB962C8B-B14F-4D97-AF65-F5344CB8AC3E}">
        <p14:creationId xmlns:p14="http://schemas.microsoft.com/office/powerpoint/2010/main" val="3838000659"/>
      </p:ext>
    </p:extLst>
  </p:cSld>
  <p:clrMapOvr>
    <a:masterClrMapping/>
  </p:clrMapOvr>
  <p:transition spd="slow">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A50C5161-7A85-428E-B4A5-10490973949C}"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2358779567"/>
      </p:ext>
    </p:extLst>
  </p:cSld>
  <p:clrMapOvr>
    <a:masterClrMapping/>
  </p:clrMapOvr>
  <p:transition spd="slow">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315E243A-68E1-4E8B-9071-9DE2EEFBA36E}" type="slidenum">
              <a:rPr lang="el-GR"/>
              <a:pPr>
                <a:defRPr/>
              </a:pPr>
              <a:t>‹#›</a:t>
            </a:fld>
            <a:endParaRPr lang="el-GR"/>
          </a:p>
        </p:txBody>
      </p:sp>
    </p:spTree>
    <p:extLst>
      <p:ext uri="{BB962C8B-B14F-4D97-AF65-F5344CB8AC3E}">
        <p14:creationId xmlns:p14="http://schemas.microsoft.com/office/powerpoint/2010/main" val="2749165742"/>
      </p:ext>
    </p:extLst>
  </p:cSld>
  <p:clrMapOvr>
    <a:masterClrMapping/>
  </p:clrMapOvr>
  <p:transition spd="slow">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DCE18E3F-E3B3-437D-A3CA-82803CB69855}" type="slidenum">
              <a:rPr lang="el-GR"/>
              <a:pPr>
                <a:defRPr/>
              </a:pPr>
              <a:t>‹#›</a:t>
            </a:fld>
            <a:endParaRPr lang="el-GR"/>
          </a:p>
        </p:txBody>
      </p:sp>
    </p:spTree>
    <p:extLst>
      <p:ext uri="{BB962C8B-B14F-4D97-AF65-F5344CB8AC3E}">
        <p14:creationId xmlns:p14="http://schemas.microsoft.com/office/powerpoint/2010/main" val="1734511603"/>
      </p:ext>
    </p:extLst>
  </p:cSld>
  <p:clrMapOvr>
    <a:masterClrMapping/>
  </p:clrMapOvr>
  <p:transition spd="slow">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461BF147-2757-4E85-A6D7-0A3247199466}" type="slidenum">
              <a:rPr lang="el-GR"/>
              <a:pPr>
                <a:defRPr/>
              </a:pPr>
              <a:t>‹#›</a:t>
            </a:fld>
            <a:endParaRPr lang="el-GR"/>
          </a:p>
        </p:txBody>
      </p:sp>
    </p:spTree>
    <p:extLst>
      <p:ext uri="{BB962C8B-B14F-4D97-AF65-F5344CB8AC3E}">
        <p14:creationId xmlns:p14="http://schemas.microsoft.com/office/powerpoint/2010/main" val="2091704369"/>
      </p:ext>
    </p:extLst>
  </p:cSld>
  <p:clrMapOvr>
    <a:masterClrMapping/>
  </p:clrMapOvr>
  <p:transition spd="slow">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40A04365-287D-4F6E-8CA6-2BBF6FAE0C84}" type="slidenum">
              <a:rPr lang="el-GR"/>
              <a:pPr>
                <a:defRPr/>
              </a:pPr>
              <a:t>‹#›</a:t>
            </a:fld>
            <a:endParaRPr lang="el-GR"/>
          </a:p>
        </p:txBody>
      </p:sp>
    </p:spTree>
    <p:extLst>
      <p:ext uri="{BB962C8B-B14F-4D97-AF65-F5344CB8AC3E}">
        <p14:creationId xmlns:p14="http://schemas.microsoft.com/office/powerpoint/2010/main" val="2778530773"/>
      </p:ext>
    </p:extLst>
  </p:cSld>
  <p:clrMapOvr>
    <a:masterClrMapping/>
  </p:clrMapOvr>
  <p:transition spd="slow">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AA7207B2-DCF3-4480-A7AD-81851CBE9B98}" type="slidenum">
              <a:rPr lang="el-GR"/>
              <a:pPr>
                <a:defRPr/>
              </a:pPr>
              <a:t>‹#›</a:t>
            </a:fld>
            <a:endParaRPr lang="el-GR"/>
          </a:p>
        </p:txBody>
      </p:sp>
    </p:spTree>
    <p:extLst>
      <p:ext uri="{BB962C8B-B14F-4D97-AF65-F5344CB8AC3E}">
        <p14:creationId xmlns:p14="http://schemas.microsoft.com/office/powerpoint/2010/main" val="2431161784"/>
      </p:ext>
    </p:extLst>
  </p:cSld>
  <p:clrMapOvr>
    <a:masterClrMapping/>
  </p:clrMapOvr>
  <p:transition spd="slow">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96DFC95D-C5F2-43CD-9977-8C8EAFED26ED}" type="slidenum">
              <a:rPr lang="el-GR"/>
              <a:pPr>
                <a:defRPr/>
              </a:pPr>
              <a:t>‹#›</a:t>
            </a:fld>
            <a:endParaRPr lang="el-GR"/>
          </a:p>
        </p:txBody>
      </p:sp>
    </p:spTree>
    <p:extLst>
      <p:ext uri="{BB962C8B-B14F-4D97-AF65-F5344CB8AC3E}">
        <p14:creationId xmlns:p14="http://schemas.microsoft.com/office/powerpoint/2010/main" val="2305127070"/>
      </p:ext>
    </p:extLst>
  </p:cSld>
  <p:clrMapOvr>
    <a:masterClrMapping/>
  </p:clrMapOvr>
  <p:transition spd="slow">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Media" preserve="1">
  <p:cSld name="Τίτλος, Κείμενο και Κλιπ Πολυμέσων">
    <p:spTree>
      <p:nvGrpSpPr>
        <p:cNvPr id="1" name=""/>
        <p:cNvGrpSpPr/>
        <p:nvPr/>
      </p:nvGrpSpPr>
      <p:grpSpPr>
        <a:xfrm>
          <a:off x="0" y="0"/>
          <a:ext cx="0" cy="0"/>
          <a:chOff x="0" y="0"/>
          <a:chExt cx="0" cy="0"/>
        </a:xfrm>
      </p:grpSpPr>
      <p:sp>
        <p:nvSpPr>
          <p:cNvPr id="2" name="1 - Τίτλος"/>
          <p:cNvSpPr>
            <a:spLocks noGrp="1"/>
          </p:cNvSpPr>
          <p:nvPr>
            <p:ph type="title"/>
          </p:nvPr>
        </p:nvSpPr>
        <p:spPr>
          <a:xfrm>
            <a:off x="2284413" y="533400"/>
            <a:ext cx="6399212" cy="1219200"/>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2284413" y="1905000"/>
            <a:ext cx="3122612" cy="4221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ολυμέσων"/>
          <p:cNvSpPr>
            <a:spLocks noGrp="1"/>
          </p:cNvSpPr>
          <p:nvPr>
            <p:ph type="media" sz="half" idx="2"/>
          </p:nvPr>
        </p:nvSpPr>
        <p:spPr>
          <a:xfrm>
            <a:off x="5559425" y="1905000"/>
            <a:ext cx="3124200" cy="4221163"/>
          </a:xfrm>
        </p:spPr>
        <p:txBody>
          <a:bodyPr/>
          <a:lstStyle/>
          <a:p>
            <a:pPr lvl="0"/>
            <a:r>
              <a:rPr lang="el-GR" noProof="0" smtClean="0"/>
              <a:t>Κάντε κλικ στο εικονίδιο για να προσθέσετε πολυμέσα</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D0FCB193-5B1F-45BC-9B1F-17666EF66114}" type="slidenum">
              <a:rPr lang="el-GR"/>
              <a:pPr>
                <a:defRPr/>
              </a:pPr>
              <a:t>‹#›</a:t>
            </a:fld>
            <a:endParaRPr lang="el-GR"/>
          </a:p>
        </p:txBody>
      </p:sp>
    </p:spTree>
    <p:extLst>
      <p:ext uri="{BB962C8B-B14F-4D97-AF65-F5344CB8AC3E}">
        <p14:creationId xmlns:p14="http://schemas.microsoft.com/office/powerpoint/2010/main" val="384406529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E18AD333-8580-4E1A-A02D-2976B26B0331}" type="slidenum">
              <a:rPr lang="el-GR"/>
              <a:pPr>
                <a:defRPr/>
              </a:pPr>
              <a:t>‹#›</a:t>
            </a:fld>
            <a:endParaRPr lang="el-GR"/>
          </a:p>
        </p:txBody>
      </p:sp>
    </p:spTree>
    <p:extLst>
      <p:ext uri="{BB962C8B-B14F-4D97-AF65-F5344CB8AC3E}">
        <p14:creationId xmlns:p14="http://schemas.microsoft.com/office/powerpoint/2010/main" val="3602058345"/>
      </p:ext>
    </p:extLst>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E3AD2A57-59F8-4D40-883A-96AFC89743F6}"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659145925"/>
      </p:ext>
    </p:extLst>
  </p:cSld>
  <p:clrMapOvr>
    <a:masterClrMapping/>
  </p:clrMapOvr>
  <p:transition spd="slow">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347ED419-B214-44F0-972F-163CEA9C2300}" type="slidenum">
              <a:rPr lang="el-GR"/>
              <a:pPr>
                <a:defRPr/>
              </a:pPr>
              <a:t>‹#›</a:t>
            </a:fld>
            <a:endParaRPr lang="el-GR"/>
          </a:p>
        </p:txBody>
      </p:sp>
    </p:spTree>
    <p:extLst>
      <p:ext uri="{BB962C8B-B14F-4D97-AF65-F5344CB8AC3E}">
        <p14:creationId xmlns:p14="http://schemas.microsoft.com/office/powerpoint/2010/main" val="1052452202"/>
      </p:ext>
    </p:extLst>
  </p:cSld>
  <p:clrMapOvr>
    <a:masterClrMapping/>
  </p:clrMapOvr>
  <p:transition spd="slow">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08DF719-95D5-4426-A79E-993E2DD6BE7D}" type="slidenum">
              <a:rPr lang="el-GR"/>
              <a:pPr>
                <a:defRPr/>
              </a:pPr>
              <a:t>‹#›</a:t>
            </a:fld>
            <a:endParaRPr lang="el-GR"/>
          </a:p>
        </p:txBody>
      </p:sp>
    </p:spTree>
    <p:extLst>
      <p:ext uri="{BB962C8B-B14F-4D97-AF65-F5344CB8AC3E}">
        <p14:creationId xmlns:p14="http://schemas.microsoft.com/office/powerpoint/2010/main" val="2228604840"/>
      </p:ext>
    </p:extLst>
  </p:cSld>
  <p:clrMapOvr>
    <a:masterClrMapping/>
  </p:clrMapOvr>
  <p:transition spd="slow">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EAAE9BFD-0A7C-4347-944F-872103DAA124}" type="slidenum">
              <a:rPr lang="el-GR"/>
              <a:pPr>
                <a:defRPr/>
              </a:pPr>
              <a:t>‹#›</a:t>
            </a:fld>
            <a:endParaRPr lang="el-GR"/>
          </a:p>
        </p:txBody>
      </p:sp>
    </p:spTree>
    <p:extLst>
      <p:ext uri="{BB962C8B-B14F-4D97-AF65-F5344CB8AC3E}">
        <p14:creationId xmlns:p14="http://schemas.microsoft.com/office/powerpoint/2010/main" val="2734809094"/>
      </p:ext>
    </p:extLst>
  </p:cSld>
  <p:clrMapOvr>
    <a:masterClrMapping/>
  </p:clrMapOvr>
  <p:transition spd="slow">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5B95271C-57B8-46F0-97F0-1437D82FDB84}"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2102962433"/>
      </p:ext>
    </p:extLst>
  </p:cSld>
  <p:clrMapOvr>
    <a:masterClrMapping/>
  </p:clrMapOvr>
  <p:transition spd="slow">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6D080ED2-29DF-4BBD-9C0A-40F99376B625}" type="slidenum">
              <a:rPr lang="el-GR"/>
              <a:pPr>
                <a:defRPr/>
              </a:pPr>
              <a:t>‹#›</a:t>
            </a:fld>
            <a:endParaRPr lang="el-GR"/>
          </a:p>
        </p:txBody>
      </p:sp>
    </p:spTree>
    <p:extLst>
      <p:ext uri="{BB962C8B-B14F-4D97-AF65-F5344CB8AC3E}">
        <p14:creationId xmlns:p14="http://schemas.microsoft.com/office/powerpoint/2010/main" val="2820202394"/>
      </p:ext>
    </p:extLst>
  </p:cSld>
  <p:clrMapOvr>
    <a:masterClrMapping/>
  </p:clrMapOvr>
  <p:transition spd="slow">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41062A2D-7D3F-41FA-A2FE-9CA764DF9AD8}" type="slidenum">
              <a:rPr lang="el-GR"/>
              <a:pPr>
                <a:defRPr/>
              </a:pPr>
              <a:t>‹#›</a:t>
            </a:fld>
            <a:endParaRPr lang="el-GR"/>
          </a:p>
        </p:txBody>
      </p:sp>
    </p:spTree>
    <p:extLst>
      <p:ext uri="{BB962C8B-B14F-4D97-AF65-F5344CB8AC3E}">
        <p14:creationId xmlns:p14="http://schemas.microsoft.com/office/powerpoint/2010/main" val="134560847"/>
      </p:ext>
    </p:extLst>
  </p:cSld>
  <p:clrMapOvr>
    <a:masterClrMapping/>
  </p:clrMapOvr>
  <p:transition spd="slow">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F0746C1B-7686-4E15-BD47-4088B1544A1B}" type="slidenum">
              <a:rPr lang="el-GR"/>
              <a:pPr>
                <a:defRPr/>
              </a:pPr>
              <a:t>‹#›</a:t>
            </a:fld>
            <a:endParaRPr lang="el-GR"/>
          </a:p>
        </p:txBody>
      </p:sp>
    </p:spTree>
    <p:extLst>
      <p:ext uri="{BB962C8B-B14F-4D97-AF65-F5344CB8AC3E}">
        <p14:creationId xmlns:p14="http://schemas.microsoft.com/office/powerpoint/2010/main" val="3607222288"/>
      </p:ext>
    </p:extLst>
  </p:cSld>
  <p:clrMapOvr>
    <a:masterClrMapping/>
  </p:clrMapOvr>
  <p:transition spd="slow">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9EAAFCF5-9BC1-4C31-A85D-06E0A5EDAAC0}" type="slidenum">
              <a:rPr lang="el-GR"/>
              <a:pPr>
                <a:defRPr/>
              </a:pPr>
              <a:t>‹#›</a:t>
            </a:fld>
            <a:endParaRPr lang="el-GR"/>
          </a:p>
        </p:txBody>
      </p:sp>
    </p:spTree>
    <p:extLst>
      <p:ext uri="{BB962C8B-B14F-4D97-AF65-F5344CB8AC3E}">
        <p14:creationId xmlns:p14="http://schemas.microsoft.com/office/powerpoint/2010/main" val="4020903107"/>
      </p:ext>
    </p:extLst>
  </p:cSld>
  <p:clrMapOvr>
    <a:masterClrMapping/>
  </p:clrMapOvr>
  <p:transition spd="slow">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5D3E3F90-9ED0-4DED-8D23-38C50AEE2DCD}" type="slidenum">
              <a:rPr lang="el-GR"/>
              <a:pPr>
                <a:defRPr/>
              </a:pPr>
              <a:t>‹#›</a:t>
            </a:fld>
            <a:endParaRPr lang="el-GR"/>
          </a:p>
        </p:txBody>
      </p:sp>
    </p:spTree>
    <p:extLst>
      <p:ext uri="{BB962C8B-B14F-4D97-AF65-F5344CB8AC3E}">
        <p14:creationId xmlns:p14="http://schemas.microsoft.com/office/powerpoint/2010/main" val="690158404"/>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8A5A38-FC02-4C06-9F66-8A10811CFB6F}" type="slidenum">
              <a:rPr lang="el-GR"/>
              <a:pPr>
                <a:defRPr/>
              </a:pPr>
              <a:t>‹#›</a:t>
            </a:fld>
            <a:endParaRPr lang="el-GR"/>
          </a:p>
        </p:txBody>
      </p:sp>
    </p:spTree>
    <p:extLst>
      <p:ext uri="{BB962C8B-B14F-4D97-AF65-F5344CB8AC3E}">
        <p14:creationId xmlns:p14="http://schemas.microsoft.com/office/powerpoint/2010/main" val="816043401"/>
      </p:ext>
    </p:extLst>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779F8F88-3279-4AA7-B8DC-E0F0B6BF45CB}" type="slidenum">
              <a:rPr lang="el-GR"/>
              <a:pPr>
                <a:defRPr/>
              </a:pPr>
              <a:t>‹#›</a:t>
            </a:fld>
            <a:endParaRPr lang="el-GR"/>
          </a:p>
        </p:txBody>
      </p:sp>
    </p:spTree>
    <p:extLst>
      <p:ext uri="{BB962C8B-B14F-4D97-AF65-F5344CB8AC3E}">
        <p14:creationId xmlns:p14="http://schemas.microsoft.com/office/powerpoint/2010/main" val="1523246259"/>
      </p:ext>
    </p:extLst>
  </p:cSld>
  <p:clrMapOvr>
    <a:masterClrMapping/>
  </p:clrMapOvr>
  <p:transition spd="slow">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fld id="{73A01E5F-8821-4F44-9628-C846692CECFE}" type="datetimeFigureOut">
              <a:rPr lang="en-US"/>
              <a:pPr>
                <a:defRPr/>
              </a:pPr>
              <a:t>12/16/2020</a:t>
            </a:fld>
            <a:endParaRPr lang="en-US"/>
          </a:p>
        </p:txBody>
      </p:sp>
      <p:sp>
        <p:nvSpPr>
          <p:cNvPr id="8" name="15 - Θέση αριθμού διαφάνειας"/>
          <p:cNvSpPr>
            <a:spLocks noGrp="1"/>
          </p:cNvSpPr>
          <p:nvPr>
            <p:ph type="sldNum" sz="quarter" idx="11"/>
          </p:nvPr>
        </p:nvSpPr>
        <p:spPr/>
        <p:txBody>
          <a:bodyPr/>
          <a:lstStyle>
            <a:lvl1pPr>
              <a:defRPr/>
            </a:lvl1pPr>
          </a:lstStyle>
          <a:p>
            <a:pPr>
              <a:defRPr/>
            </a:pPr>
            <a:fld id="{9D429BDF-98A2-4E6E-B30A-D277006E7D96}" type="slidenum">
              <a:rPr lang="en-US"/>
              <a:pPr>
                <a:defRPr/>
              </a:pPr>
              <a:t>‹#›</a:t>
            </a:fld>
            <a:endParaRPr lang="en-US"/>
          </a:p>
        </p:txBody>
      </p:sp>
      <p:sp>
        <p:nvSpPr>
          <p:cNvPr id="10" name="16 - Θέση υποσέλιδου"/>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6177615"/>
      </p:ext>
    </p:extLst>
  </p:cSld>
  <p:clrMapOvr>
    <a:masterClrMapping/>
  </p:clrMapOvr>
  <p:transition spd="slow">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67AB3FCB-032C-4DEE-A7DA-F198D140370B}"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01E8D537-6455-42E8-8755-AED2BE52A806}" type="slidenum">
              <a:rPr lang="en-US"/>
              <a:pPr>
                <a:defRPr/>
              </a:pPr>
              <a:t>‹#›</a:t>
            </a:fld>
            <a:endParaRPr lang="en-US"/>
          </a:p>
        </p:txBody>
      </p:sp>
    </p:spTree>
    <p:extLst>
      <p:ext uri="{BB962C8B-B14F-4D97-AF65-F5344CB8AC3E}">
        <p14:creationId xmlns:p14="http://schemas.microsoft.com/office/powerpoint/2010/main" val="2952085675"/>
      </p:ext>
    </p:extLst>
  </p:cSld>
  <p:clrMapOvr>
    <a:masterClrMapping/>
  </p:clrMapOvr>
  <p:transition spd="slow">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fld id="{F8D53D5D-1FB1-4839-A597-BAD32F8DD41B}" type="datetimeFigureOut">
              <a:rPr lang="en-US"/>
              <a:pPr>
                <a:defRPr/>
              </a:pPr>
              <a:t>12/16/2020</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0D89CF6F-3110-4FBE-8B93-ED7E72D7F701}" type="slidenum">
              <a:rPr lang="en-US"/>
              <a:pPr>
                <a:defRPr/>
              </a:pPr>
              <a:t>‹#›</a:t>
            </a:fld>
            <a:endParaRPr lang="en-US"/>
          </a:p>
        </p:txBody>
      </p:sp>
    </p:spTree>
    <p:extLst>
      <p:ext uri="{BB962C8B-B14F-4D97-AF65-F5344CB8AC3E}">
        <p14:creationId xmlns:p14="http://schemas.microsoft.com/office/powerpoint/2010/main" val="3145014981"/>
      </p:ext>
    </p:extLst>
  </p:cSld>
  <p:clrMapOvr>
    <a:masterClrMapping/>
  </p:clrMapOvr>
  <p:transition spd="slow">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61489F3E-0179-406C-AB4C-18D63359469F}"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9FF8F523-B36B-4295-9B2A-6D26EC861BBB}" type="slidenum">
              <a:rPr lang="en-US"/>
              <a:pPr>
                <a:defRPr/>
              </a:pPr>
              <a:t>‹#›</a:t>
            </a:fld>
            <a:endParaRPr lang="en-US"/>
          </a:p>
        </p:txBody>
      </p:sp>
    </p:spTree>
    <p:extLst>
      <p:ext uri="{BB962C8B-B14F-4D97-AF65-F5344CB8AC3E}">
        <p14:creationId xmlns:p14="http://schemas.microsoft.com/office/powerpoint/2010/main" val="1751823622"/>
      </p:ext>
    </p:extLst>
  </p:cSld>
  <p:clrMapOvr>
    <a:masterClrMapping/>
  </p:clrMapOvr>
  <p:transition spd="slow">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44A58579-237A-41A9-B4B4-4CE6416E2A9F}" type="slidenum">
              <a:rPr lang="en-US"/>
              <a:pPr>
                <a:defRPr/>
              </a:pPr>
              <a:t>‹#›</a:t>
            </a:fld>
            <a:endParaRPr lang="en-US"/>
          </a:p>
        </p:txBody>
      </p:sp>
      <p:sp>
        <p:nvSpPr>
          <p:cNvPr id="10" name="7 - Θέση υποσέλιδου"/>
          <p:cNvSpPr>
            <a:spLocks noGrp="1"/>
          </p:cNvSpPr>
          <p:nvPr>
            <p:ph type="ftr" sz="quarter" idx="11"/>
          </p:nvPr>
        </p:nvSpPr>
        <p:spPr/>
        <p:txBody>
          <a:bodyPr/>
          <a:lstStyle>
            <a:lvl1pPr>
              <a:defRPr/>
            </a:lvl1pPr>
          </a:lstStyle>
          <a:p>
            <a:pPr>
              <a:defRPr/>
            </a:pPr>
            <a:endParaRPr lang="en-US"/>
          </a:p>
        </p:txBody>
      </p:sp>
      <p:sp>
        <p:nvSpPr>
          <p:cNvPr id="11" name="6 - Θέση ημερομηνίας"/>
          <p:cNvSpPr>
            <a:spLocks noGrp="1"/>
          </p:cNvSpPr>
          <p:nvPr>
            <p:ph type="dt" sz="half" idx="12"/>
          </p:nvPr>
        </p:nvSpPr>
        <p:spPr/>
        <p:txBody>
          <a:bodyPr/>
          <a:lstStyle>
            <a:lvl1pPr>
              <a:defRPr/>
            </a:lvl1pPr>
          </a:lstStyle>
          <a:p>
            <a:pPr>
              <a:defRPr/>
            </a:pPr>
            <a:fld id="{0F4594F4-12A8-4CB2-9BFB-37B71AC65EB1}" type="datetimeFigureOut">
              <a:rPr lang="en-US"/>
              <a:pPr>
                <a:defRPr/>
              </a:pPr>
              <a:t>12/16/2020</a:t>
            </a:fld>
            <a:endParaRPr lang="en-US"/>
          </a:p>
        </p:txBody>
      </p:sp>
    </p:spTree>
    <p:extLst>
      <p:ext uri="{BB962C8B-B14F-4D97-AF65-F5344CB8AC3E}">
        <p14:creationId xmlns:p14="http://schemas.microsoft.com/office/powerpoint/2010/main" val="1158460078"/>
      </p:ext>
    </p:extLst>
  </p:cSld>
  <p:clrMapOvr>
    <a:masterClrMapping/>
  </p:clrMapOvr>
  <p:transition spd="slow">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66DD25D1-B034-48F1-ADA0-F7143D4F7537}" type="datetimeFigureOut">
              <a:rPr lang="en-US"/>
              <a:pPr>
                <a:defRPr/>
              </a:pPr>
              <a:t>12/16/2020</a:t>
            </a:fld>
            <a:endParaRPr lang="en-US"/>
          </a:p>
        </p:txBody>
      </p:sp>
      <p:sp>
        <p:nvSpPr>
          <p:cNvPr id="4" name="9 - Θέση υποσέλιδου"/>
          <p:cNvSpPr>
            <a:spLocks noGrp="1"/>
          </p:cNvSpPr>
          <p:nvPr>
            <p:ph type="ftr" sz="quarter" idx="11"/>
          </p:nvPr>
        </p:nvSpPr>
        <p:spPr/>
        <p:txBody>
          <a:bodyPr/>
          <a:lstStyle>
            <a:lvl1pPr>
              <a:defRPr/>
            </a:lvl1pPr>
          </a:lstStyle>
          <a:p>
            <a:pPr>
              <a:defRPr/>
            </a:pPr>
            <a:endParaRPr lang="en-US"/>
          </a:p>
        </p:txBody>
      </p:sp>
      <p:sp>
        <p:nvSpPr>
          <p:cNvPr id="5" name="21 - Θέση αριθμού διαφάνειας"/>
          <p:cNvSpPr>
            <a:spLocks noGrp="1"/>
          </p:cNvSpPr>
          <p:nvPr>
            <p:ph type="sldNum" sz="quarter" idx="12"/>
          </p:nvPr>
        </p:nvSpPr>
        <p:spPr/>
        <p:txBody>
          <a:bodyPr/>
          <a:lstStyle>
            <a:lvl1pPr>
              <a:defRPr/>
            </a:lvl1pPr>
          </a:lstStyle>
          <a:p>
            <a:pPr>
              <a:defRPr/>
            </a:pPr>
            <a:fld id="{E85F0805-6D31-4E3F-9283-BD1D0D565EE2}" type="slidenum">
              <a:rPr lang="en-US"/>
              <a:pPr>
                <a:defRPr/>
              </a:pPr>
              <a:t>‹#›</a:t>
            </a:fld>
            <a:endParaRPr lang="en-US"/>
          </a:p>
        </p:txBody>
      </p:sp>
    </p:spTree>
    <p:extLst>
      <p:ext uri="{BB962C8B-B14F-4D97-AF65-F5344CB8AC3E}">
        <p14:creationId xmlns:p14="http://schemas.microsoft.com/office/powerpoint/2010/main" val="544382832"/>
      </p:ext>
    </p:extLst>
  </p:cSld>
  <p:clrMapOvr>
    <a:masterClrMapping/>
  </p:clrMapOvr>
  <p:transition spd="slow">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fld id="{3BB08615-192B-44E8-B3D3-E1EB9A5ACC80}" type="datetimeFigureOut">
              <a:rPr lang="en-US"/>
              <a:pPr>
                <a:defRPr/>
              </a:pPr>
              <a:t>12/16/2020</a:t>
            </a:fld>
            <a:endParaRPr lang="en-US"/>
          </a:p>
        </p:txBody>
      </p:sp>
      <p:sp>
        <p:nvSpPr>
          <p:cNvPr id="3" name="9 - Θέση υποσέλιδου"/>
          <p:cNvSpPr>
            <a:spLocks noGrp="1"/>
          </p:cNvSpPr>
          <p:nvPr>
            <p:ph type="ftr" sz="quarter" idx="11"/>
          </p:nvPr>
        </p:nvSpPr>
        <p:spPr/>
        <p:txBody>
          <a:bodyPr/>
          <a:lstStyle>
            <a:lvl1pPr>
              <a:defRPr/>
            </a:lvl1pPr>
          </a:lstStyle>
          <a:p>
            <a:pPr>
              <a:defRPr/>
            </a:pPr>
            <a:endParaRPr lang="en-US"/>
          </a:p>
        </p:txBody>
      </p:sp>
      <p:sp>
        <p:nvSpPr>
          <p:cNvPr id="4" name="21 - Θέση αριθμού διαφάνειας"/>
          <p:cNvSpPr>
            <a:spLocks noGrp="1"/>
          </p:cNvSpPr>
          <p:nvPr>
            <p:ph type="sldNum" sz="quarter" idx="12"/>
          </p:nvPr>
        </p:nvSpPr>
        <p:spPr/>
        <p:txBody>
          <a:bodyPr/>
          <a:lstStyle>
            <a:lvl1pPr>
              <a:defRPr/>
            </a:lvl1pPr>
          </a:lstStyle>
          <a:p>
            <a:pPr>
              <a:defRPr/>
            </a:pPr>
            <a:fld id="{BE786DD0-DAA5-446F-AF7E-A88E2E0D1F8C}" type="slidenum">
              <a:rPr lang="en-US"/>
              <a:pPr>
                <a:defRPr/>
              </a:pPr>
              <a:t>‹#›</a:t>
            </a:fld>
            <a:endParaRPr lang="en-US"/>
          </a:p>
        </p:txBody>
      </p:sp>
    </p:spTree>
    <p:extLst>
      <p:ext uri="{BB962C8B-B14F-4D97-AF65-F5344CB8AC3E}">
        <p14:creationId xmlns:p14="http://schemas.microsoft.com/office/powerpoint/2010/main" val="1165751629"/>
      </p:ext>
    </p:extLst>
  </p:cSld>
  <p:clrMapOvr>
    <a:masterClrMapping/>
  </p:clrMapOvr>
  <p:transition spd="slow">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FF13AD5A-AA63-48F7-94A5-DB69570DF27E}"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58818C0E-2459-4A6D-950A-2E3B3E43330E}" type="slidenum">
              <a:rPr lang="en-US"/>
              <a:pPr>
                <a:defRPr/>
              </a:pPr>
              <a:t>‹#›</a:t>
            </a:fld>
            <a:endParaRPr lang="en-US"/>
          </a:p>
        </p:txBody>
      </p:sp>
    </p:spTree>
    <p:extLst>
      <p:ext uri="{BB962C8B-B14F-4D97-AF65-F5344CB8AC3E}">
        <p14:creationId xmlns:p14="http://schemas.microsoft.com/office/powerpoint/2010/main" val="3837773890"/>
      </p:ext>
    </p:extLst>
  </p:cSld>
  <p:clrMapOvr>
    <a:masterClrMapping/>
  </p:clrMapOvr>
  <p:transition spd="slow">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smtClean="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smtClean="0"/>
              <a:t>Στυλ υποδείγματος κειμένου</a:t>
            </a:r>
          </a:p>
        </p:txBody>
      </p:sp>
      <p:sp>
        <p:nvSpPr>
          <p:cNvPr id="5" name="23 - Θέση ημερομηνίας"/>
          <p:cNvSpPr>
            <a:spLocks noGrp="1"/>
          </p:cNvSpPr>
          <p:nvPr>
            <p:ph type="dt" sz="half" idx="10"/>
          </p:nvPr>
        </p:nvSpPr>
        <p:spPr/>
        <p:txBody>
          <a:bodyPr/>
          <a:lstStyle>
            <a:lvl1pPr>
              <a:defRPr/>
            </a:lvl1pPr>
          </a:lstStyle>
          <a:p>
            <a:pPr>
              <a:defRPr/>
            </a:pPr>
            <a:fld id="{F23ADA54-0E4D-46CB-8103-CE7C91750568}" type="datetimeFigureOut">
              <a:rPr lang="en-US"/>
              <a:pPr>
                <a:defRPr/>
              </a:pPr>
              <a:t>12/16/2020</a:t>
            </a:fld>
            <a:endParaRPr lang="en-US"/>
          </a:p>
        </p:txBody>
      </p:sp>
      <p:sp>
        <p:nvSpPr>
          <p:cNvPr id="6" name="9 - Θέση υποσέλιδου"/>
          <p:cNvSpPr>
            <a:spLocks noGrp="1"/>
          </p:cNvSpPr>
          <p:nvPr>
            <p:ph type="ftr" sz="quarter" idx="11"/>
          </p:nvPr>
        </p:nvSpPr>
        <p:spPr/>
        <p:txBody>
          <a:bodyPr/>
          <a:lstStyle>
            <a:lvl1pPr>
              <a:defRPr/>
            </a:lvl1pPr>
          </a:lstStyle>
          <a:p>
            <a:pPr>
              <a:defRPr/>
            </a:pPr>
            <a:endParaRPr lang="en-US"/>
          </a:p>
        </p:txBody>
      </p:sp>
      <p:sp>
        <p:nvSpPr>
          <p:cNvPr id="7" name="21 - Θέση αριθμού διαφάνειας"/>
          <p:cNvSpPr>
            <a:spLocks noGrp="1"/>
          </p:cNvSpPr>
          <p:nvPr>
            <p:ph type="sldNum" sz="quarter" idx="12"/>
          </p:nvPr>
        </p:nvSpPr>
        <p:spPr/>
        <p:txBody>
          <a:bodyPr/>
          <a:lstStyle>
            <a:lvl1pPr>
              <a:defRPr/>
            </a:lvl1pPr>
          </a:lstStyle>
          <a:p>
            <a:pPr>
              <a:defRPr/>
            </a:pPr>
            <a:fld id="{2D6D482D-6A17-409C-B7D0-8FB1A0BF9DA4}" type="slidenum">
              <a:rPr lang="en-US"/>
              <a:pPr>
                <a:defRPr/>
              </a:pPr>
              <a:t>‹#›</a:t>
            </a:fld>
            <a:endParaRPr lang="en-US"/>
          </a:p>
        </p:txBody>
      </p:sp>
    </p:spTree>
    <p:extLst>
      <p:ext uri="{BB962C8B-B14F-4D97-AF65-F5344CB8AC3E}">
        <p14:creationId xmlns:p14="http://schemas.microsoft.com/office/powerpoint/2010/main" val="2170925362"/>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74016E6-425E-4CD2-AA35-02857DE56D48}" type="slidenum">
              <a:rPr lang="el-GR"/>
              <a:pPr>
                <a:defRPr/>
              </a:pPr>
              <a:t>‹#›</a:t>
            </a:fld>
            <a:endParaRPr lang="el-GR"/>
          </a:p>
        </p:txBody>
      </p:sp>
    </p:spTree>
    <p:extLst>
      <p:ext uri="{BB962C8B-B14F-4D97-AF65-F5344CB8AC3E}">
        <p14:creationId xmlns:p14="http://schemas.microsoft.com/office/powerpoint/2010/main" val="1714656152"/>
      </p:ext>
    </p:extLst>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06C4E4CD-EFF5-479F-B2EC-105B8FEF1530}"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AEDDF22F-C2D5-4FE3-BA56-54BA2730A855}" type="slidenum">
              <a:rPr lang="en-US"/>
              <a:pPr>
                <a:defRPr/>
              </a:pPr>
              <a:t>‹#›</a:t>
            </a:fld>
            <a:endParaRPr lang="en-US"/>
          </a:p>
        </p:txBody>
      </p:sp>
    </p:spTree>
    <p:extLst>
      <p:ext uri="{BB962C8B-B14F-4D97-AF65-F5344CB8AC3E}">
        <p14:creationId xmlns:p14="http://schemas.microsoft.com/office/powerpoint/2010/main" val="3293634023"/>
      </p:ext>
    </p:extLst>
  </p:cSld>
  <p:clrMapOvr>
    <a:masterClrMapping/>
  </p:clrMapOvr>
  <p:transition spd="slow">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8C9EE597-87EF-4493-8FB8-DCD6CE7F85B8}" type="datetimeFigureOut">
              <a:rPr lang="en-US"/>
              <a:pPr>
                <a:defRPr/>
              </a:pPr>
              <a:t>12/16/2020</a:t>
            </a:fld>
            <a:endParaRPr lang="en-US"/>
          </a:p>
        </p:txBody>
      </p:sp>
      <p:sp>
        <p:nvSpPr>
          <p:cNvPr id="5" name="9 - Θέση υποσέλιδου"/>
          <p:cNvSpPr>
            <a:spLocks noGrp="1"/>
          </p:cNvSpPr>
          <p:nvPr>
            <p:ph type="ftr" sz="quarter" idx="11"/>
          </p:nvPr>
        </p:nvSpPr>
        <p:spPr/>
        <p:txBody>
          <a:bodyPr/>
          <a:lstStyle>
            <a:lvl1pPr>
              <a:defRPr/>
            </a:lvl1pPr>
          </a:lstStyle>
          <a:p>
            <a:pPr>
              <a:defRPr/>
            </a:pPr>
            <a:endParaRPr lang="en-US"/>
          </a:p>
        </p:txBody>
      </p:sp>
      <p:sp>
        <p:nvSpPr>
          <p:cNvPr id="6" name="21 - Θέση αριθμού διαφάνειας"/>
          <p:cNvSpPr>
            <a:spLocks noGrp="1"/>
          </p:cNvSpPr>
          <p:nvPr>
            <p:ph type="sldNum" sz="quarter" idx="12"/>
          </p:nvPr>
        </p:nvSpPr>
        <p:spPr/>
        <p:txBody>
          <a:bodyPr/>
          <a:lstStyle>
            <a:lvl1pPr>
              <a:defRPr/>
            </a:lvl1pPr>
          </a:lstStyle>
          <a:p>
            <a:pPr>
              <a:defRPr/>
            </a:pPr>
            <a:fld id="{CBF9591F-A4D8-4DD9-A4B7-4B8D554BBE58}" type="slidenum">
              <a:rPr lang="en-US"/>
              <a:pPr>
                <a:defRPr/>
              </a:pPr>
              <a:t>‹#›</a:t>
            </a:fld>
            <a:endParaRPr lang="en-US"/>
          </a:p>
        </p:txBody>
      </p:sp>
    </p:spTree>
    <p:extLst>
      <p:ext uri="{BB962C8B-B14F-4D97-AF65-F5344CB8AC3E}">
        <p14:creationId xmlns:p14="http://schemas.microsoft.com/office/powerpoint/2010/main" val="1593086827"/>
      </p:ext>
    </p:extLst>
  </p:cSld>
  <p:clrMapOvr>
    <a:masterClrMapping/>
  </p:clrMapOvr>
  <p:transition spd="slow">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0 - Έλλειψη"/>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smtClean="0"/>
              <a:t>Στυλ κύριου τίτλου</a:t>
            </a:r>
            <a:endParaRPr lang="en-US"/>
          </a:p>
        </p:txBody>
      </p:sp>
      <p:sp>
        <p:nvSpPr>
          <p:cNvPr id="7" name="14 - Θέση ημερομηνίας"/>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p:cNvSpPr>
            <a:spLocks noGrp="1"/>
          </p:cNvSpPr>
          <p:nvPr>
            <p:ph type="sldNum" sz="quarter" idx="11"/>
          </p:nvPr>
        </p:nvSpPr>
        <p:spPr/>
        <p:txBody>
          <a:bodyPr/>
          <a:lstStyle>
            <a:lvl1pPr>
              <a:defRPr/>
            </a:lvl1pPr>
          </a:lstStyle>
          <a:p>
            <a:pPr>
              <a:defRPr/>
            </a:pPr>
            <a:fld id="{2E74E8FC-B515-40B4-9B28-487789B5991B}" type="slidenum">
              <a:rPr lang="el-GR"/>
              <a:pPr>
                <a:defRPr/>
              </a:pPr>
              <a:t>‹#›</a:t>
            </a:fld>
            <a:endParaRPr lang="el-GR"/>
          </a:p>
        </p:txBody>
      </p:sp>
      <p:sp>
        <p:nvSpPr>
          <p:cNvPr id="10" name="16 - Θέση υποσέλιδου"/>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1772821620"/>
      </p:ext>
    </p:extLst>
  </p:cSld>
  <p:clrMapOvr>
    <a:masterClrMapping/>
  </p:clrMapOvr>
  <p:transition spd="slow">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7" name="16 - Τίτλος"/>
          <p:cNvSpPr>
            <a:spLocks noGrp="1"/>
          </p:cNvSpPr>
          <p:nvPr>
            <p:ph type="title"/>
          </p:nvPr>
        </p:nvSpPr>
        <p:spPr/>
        <p:txBody>
          <a:bodyPr rtlCol="0"/>
          <a:lstStyle/>
          <a:p>
            <a:r>
              <a:rPr lang="el-GR" smtClean="0"/>
              <a:t>Στυλ κύριου τίτλου</a:t>
            </a:r>
            <a:endParaRPr lang="en-US"/>
          </a:p>
        </p:txBody>
      </p:sp>
      <p:sp>
        <p:nvSpPr>
          <p:cNvPr id="4" name="23 - Θέση ημερομηνίας"/>
          <p:cNvSpPr>
            <a:spLocks noGrp="1"/>
          </p:cNvSpPr>
          <p:nvPr>
            <p:ph type="dt" sz="half" idx="10"/>
          </p:nvPr>
        </p:nvSpPr>
        <p:spPr/>
        <p:txBody>
          <a:bodyPr/>
          <a:lstStyle>
            <a:lvl1pPr>
              <a:defRPr/>
            </a:lvl1pPr>
          </a:lstStyle>
          <a:p>
            <a:pPr>
              <a:defRPr/>
            </a:pPr>
            <a:endParaRPr lang="el-GR"/>
          </a:p>
        </p:txBody>
      </p:sp>
      <p:sp>
        <p:nvSpPr>
          <p:cNvPr id="5" name="9 - Θέση υποσέλιδου"/>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p:cNvSpPr>
            <a:spLocks noGrp="1"/>
          </p:cNvSpPr>
          <p:nvPr>
            <p:ph type="sldNum" sz="quarter" idx="12"/>
          </p:nvPr>
        </p:nvSpPr>
        <p:spPr/>
        <p:txBody>
          <a:bodyPr/>
          <a:lstStyle>
            <a:lvl1pPr>
              <a:defRPr/>
            </a:lvl1pPr>
          </a:lstStyle>
          <a:p>
            <a:pPr>
              <a:defRPr/>
            </a:pPr>
            <a:fld id="{E6339970-71EC-462D-9704-A0EC6755BB03}" type="slidenum">
              <a:rPr lang="el-GR"/>
              <a:pPr>
                <a:defRPr/>
              </a:pPr>
              <a:t>‹#›</a:t>
            </a:fld>
            <a:endParaRPr lang="el-GR"/>
          </a:p>
        </p:txBody>
      </p:sp>
    </p:spTree>
    <p:extLst>
      <p:ext uri="{BB962C8B-B14F-4D97-AF65-F5344CB8AC3E}">
        <p14:creationId xmlns:p14="http://schemas.microsoft.com/office/powerpoint/2010/main" val="3074897311"/>
      </p:ext>
    </p:extLst>
  </p:cSld>
  <p:clrMapOvr>
    <a:masterClrMapping/>
  </p:clrMapOvr>
  <p:transition spd="slow">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smtClean="0"/>
              <a:t>Στυλ κύριου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EA8BCBA-BF36-4A2C-951A-3A450FBECC11}" type="slidenum">
              <a:rPr lang="el-GR"/>
              <a:pPr>
                <a:defRPr/>
              </a:pPr>
              <a:t>‹#›</a:t>
            </a:fld>
            <a:endParaRPr lang="el-GR"/>
          </a:p>
        </p:txBody>
      </p:sp>
    </p:spTree>
    <p:extLst>
      <p:ext uri="{BB962C8B-B14F-4D97-AF65-F5344CB8AC3E}">
        <p14:creationId xmlns:p14="http://schemas.microsoft.com/office/powerpoint/2010/main" val="2447108634"/>
      </p:ext>
    </p:extLst>
  </p:cSld>
  <p:clrMapOvr>
    <a:masterClrMapping/>
  </p:clrMapOvr>
  <p:transition spd="slow">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10EF6450-E76E-4B6C-8271-44E1084DC93F}" type="slidenum">
              <a:rPr lang="el-GR"/>
              <a:pPr>
                <a:defRPr/>
              </a:pPr>
              <a:t>‹#›</a:t>
            </a:fld>
            <a:endParaRPr lang="el-GR"/>
          </a:p>
        </p:txBody>
      </p:sp>
    </p:spTree>
    <p:extLst>
      <p:ext uri="{BB962C8B-B14F-4D97-AF65-F5344CB8AC3E}">
        <p14:creationId xmlns:p14="http://schemas.microsoft.com/office/powerpoint/2010/main" val="4056138380"/>
      </p:ext>
    </p:extLst>
  </p:cSld>
  <p:clrMapOvr>
    <a:masterClrMapping/>
  </p:clrMapOvr>
  <p:transition spd="slow">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smtClean="0"/>
              <a:t>Στυλ κύριου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9" name="8 - Θέση αριθμού διαφάνειας"/>
          <p:cNvSpPr>
            <a:spLocks noGrp="1"/>
          </p:cNvSpPr>
          <p:nvPr>
            <p:ph type="sldNum" sz="quarter" idx="10"/>
          </p:nvPr>
        </p:nvSpPr>
        <p:spPr/>
        <p:txBody>
          <a:bodyPr/>
          <a:lstStyle>
            <a:lvl1pPr>
              <a:defRPr/>
            </a:lvl1pPr>
          </a:lstStyle>
          <a:p>
            <a:pPr>
              <a:defRPr/>
            </a:pPr>
            <a:fld id="{53639651-0DE2-409A-95F6-D8E2475A2C53}" type="slidenum">
              <a:rPr lang="el-GR"/>
              <a:pPr>
                <a:defRPr/>
              </a:pPr>
              <a:t>‹#›</a:t>
            </a:fld>
            <a:endParaRPr lang="el-GR"/>
          </a:p>
        </p:txBody>
      </p:sp>
      <p:sp>
        <p:nvSpPr>
          <p:cNvPr id="10" name="7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ημερομηνίας"/>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3370834396"/>
      </p:ext>
    </p:extLst>
  </p:cSld>
  <p:clrMapOvr>
    <a:masterClrMapping/>
  </p:clrMapOvr>
  <p:transition spd="slow">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endParaRPr lang="el-GR"/>
          </a:p>
        </p:txBody>
      </p:sp>
      <p:sp>
        <p:nvSpPr>
          <p:cNvPr id="4" name="9 - Θέση υποσέλιδου"/>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p:cNvSpPr>
            <a:spLocks noGrp="1"/>
          </p:cNvSpPr>
          <p:nvPr>
            <p:ph type="sldNum" sz="quarter" idx="12"/>
          </p:nvPr>
        </p:nvSpPr>
        <p:spPr/>
        <p:txBody>
          <a:bodyPr/>
          <a:lstStyle>
            <a:lvl1pPr>
              <a:defRPr/>
            </a:lvl1pPr>
          </a:lstStyle>
          <a:p>
            <a:pPr>
              <a:defRPr/>
            </a:pPr>
            <a:fld id="{42997852-8A39-415B-B009-07CF91959F23}" type="slidenum">
              <a:rPr lang="el-GR"/>
              <a:pPr>
                <a:defRPr/>
              </a:pPr>
              <a:t>‹#›</a:t>
            </a:fld>
            <a:endParaRPr lang="el-GR"/>
          </a:p>
        </p:txBody>
      </p:sp>
    </p:spTree>
    <p:extLst>
      <p:ext uri="{BB962C8B-B14F-4D97-AF65-F5344CB8AC3E}">
        <p14:creationId xmlns:p14="http://schemas.microsoft.com/office/powerpoint/2010/main" val="3063802738"/>
      </p:ext>
    </p:extLst>
  </p:cSld>
  <p:clrMapOvr>
    <a:masterClrMapping/>
  </p:clrMapOvr>
  <p:transition spd="slow">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p:cNvSpPr>
            <a:spLocks noGrp="1"/>
          </p:cNvSpPr>
          <p:nvPr>
            <p:ph type="dt" sz="half" idx="10"/>
          </p:nvPr>
        </p:nvSpPr>
        <p:spPr/>
        <p:txBody>
          <a:bodyPr/>
          <a:lstStyle>
            <a:lvl1pPr>
              <a:defRPr/>
            </a:lvl1pPr>
          </a:lstStyle>
          <a:p>
            <a:pPr>
              <a:defRPr/>
            </a:pPr>
            <a:endParaRPr lang="el-GR"/>
          </a:p>
        </p:txBody>
      </p:sp>
      <p:sp>
        <p:nvSpPr>
          <p:cNvPr id="3" name="9 - Θέση υποσέλιδου"/>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p:cNvSpPr>
            <a:spLocks noGrp="1"/>
          </p:cNvSpPr>
          <p:nvPr>
            <p:ph type="sldNum" sz="quarter" idx="12"/>
          </p:nvPr>
        </p:nvSpPr>
        <p:spPr/>
        <p:txBody>
          <a:bodyPr/>
          <a:lstStyle>
            <a:lvl1pPr>
              <a:defRPr/>
            </a:lvl1pPr>
          </a:lstStyle>
          <a:p>
            <a:pPr>
              <a:defRPr/>
            </a:pPr>
            <a:fld id="{664D8D30-4966-4812-9B70-B6B84E3ED79C}" type="slidenum">
              <a:rPr lang="el-GR"/>
              <a:pPr>
                <a:defRPr/>
              </a:pPr>
              <a:t>‹#›</a:t>
            </a:fld>
            <a:endParaRPr lang="el-GR"/>
          </a:p>
        </p:txBody>
      </p:sp>
    </p:spTree>
    <p:extLst>
      <p:ext uri="{BB962C8B-B14F-4D97-AF65-F5344CB8AC3E}">
        <p14:creationId xmlns:p14="http://schemas.microsoft.com/office/powerpoint/2010/main" val="1241233189"/>
      </p:ext>
    </p:extLst>
  </p:cSld>
  <p:clrMapOvr>
    <a:masterClrMapping/>
  </p:clrMapOvr>
  <p:transition spd="slow">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smtClean="0"/>
              <a:t>Στυλ κύριου τίτλου</a:t>
            </a:r>
            <a:endParaRPr lang="en-US"/>
          </a:p>
        </p:txBody>
      </p:sp>
      <p:sp>
        <p:nvSpPr>
          <p:cNvPr id="5" name="23 - Θέση ημερομηνίας"/>
          <p:cNvSpPr>
            <a:spLocks noGrp="1"/>
          </p:cNvSpPr>
          <p:nvPr>
            <p:ph type="dt" sz="half" idx="10"/>
          </p:nvPr>
        </p:nvSpPr>
        <p:spPr/>
        <p:txBody>
          <a:bodyPr/>
          <a:lstStyle>
            <a:lvl1pPr>
              <a:defRPr/>
            </a:lvl1pPr>
          </a:lstStyle>
          <a:p>
            <a:pPr>
              <a:defRPr/>
            </a:pPr>
            <a:endParaRPr lang="el-GR"/>
          </a:p>
        </p:txBody>
      </p:sp>
      <p:sp>
        <p:nvSpPr>
          <p:cNvPr id="6" name="9 - Θέση υποσέλιδου"/>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p:cNvSpPr>
            <a:spLocks noGrp="1"/>
          </p:cNvSpPr>
          <p:nvPr>
            <p:ph type="sldNum" sz="quarter" idx="12"/>
          </p:nvPr>
        </p:nvSpPr>
        <p:spPr/>
        <p:txBody>
          <a:bodyPr/>
          <a:lstStyle>
            <a:lvl1pPr>
              <a:defRPr/>
            </a:lvl1pPr>
          </a:lstStyle>
          <a:p>
            <a:pPr>
              <a:defRPr/>
            </a:pPr>
            <a:fld id="{0506E564-9294-4EC7-BEB0-A36191CD8033}" type="slidenum">
              <a:rPr lang="el-GR"/>
              <a:pPr>
                <a:defRPr/>
              </a:pPr>
              <a:t>‹#›</a:t>
            </a:fld>
            <a:endParaRPr lang="el-GR"/>
          </a:p>
        </p:txBody>
      </p:sp>
    </p:spTree>
    <p:extLst>
      <p:ext uri="{BB962C8B-B14F-4D97-AF65-F5344CB8AC3E}">
        <p14:creationId xmlns:p14="http://schemas.microsoft.com/office/powerpoint/2010/main" val="24310537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4.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0.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4.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1.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4.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2.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4.jpe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8.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4.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9.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 στυλ τίτλου του υποδείγματος</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το στυλ κειμένου του υποδείγματος</a:t>
            </a:r>
          </a:p>
          <a:p>
            <a:pPr lvl="1"/>
            <a:r>
              <a:rPr lang="el-GR" altLang="el-GR" smtClean="0"/>
              <a:t>Δευτέρου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47460" name="Rectangle 4"/>
          <p:cNvSpPr>
            <a:spLocks noGrp="1" noChangeArrowheads="1"/>
          </p:cNvSpPr>
          <p:nvPr>
            <p:ph type="dt" sz="half" idx="2"/>
          </p:nvPr>
        </p:nvSpPr>
        <p:spPr bwMode="auto">
          <a:xfrm>
            <a:off x="457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l-GR"/>
          </a:p>
        </p:txBody>
      </p:sp>
      <p:sp>
        <p:nvSpPr>
          <p:cNvPr id="147461" name="Rectangle 5"/>
          <p:cNvSpPr>
            <a:spLocks noGrp="1" noChangeArrowheads="1"/>
          </p:cNvSpPr>
          <p:nvPr>
            <p:ph type="ftr" sz="quarter" idx="3"/>
          </p:nvPr>
        </p:nvSpPr>
        <p:spPr bwMode="auto">
          <a:xfrm>
            <a:off x="3124200" y="624522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l-GR"/>
          </a:p>
        </p:txBody>
      </p:sp>
      <p:sp>
        <p:nvSpPr>
          <p:cNvPr id="147462" name="Rectangle 6"/>
          <p:cNvSpPr>
            <a:spLocks noGrp="1" noChangeArrowheads="1"/>
          </p:cNvSpPr>
          <p:nvPr>
            <p:ph type="sldNum" sz="quarter" idx="4"/>
          </p:nvPr>
        </p:nvSpPr>
        <p:spPr bwMode="auto">
          <a:xfrm>
            <a:off x="6553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EE333AA2-AC44-4FE6-B83B-0830BF75009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5716" r:id="rId1"/>
    <p:sldLayoutId id="2147485615" r:id="rId2"/>
    <p:sldLayoutId id="2147485616" r:id="rId3"/>
    <p:sldLayoutId id="2147485617" r:id="rId4"/>
    <p:sldLayoutId id="2147485618" r:id="rId5"/>
    <p:sldLayoutId id="2147485619" r:id="rId6"/>
    <p:sldLayoutId id="2147485620" r:id="rId7"/>
    <p:sldLayoutId id="2147485621" r:id="rId8"/>
    <p:sldLayoutId id="2147485622" r:id="rId9"/>
    <p:sldLayoutId id="2147485623" r:id="rId10"/>
    <p:sldLayoutId id="2147485624" r:id="rId11"/>
    <p:sldLayoutId id="2147485625" r:id="rId12"/>
    <p:sldLayoutId id="2147485626" r:id="rId13"/>
    <p:sldLayoutId id="2147485627" r:id="rId14"/>
    <p:sldLayoutId id="2147485628" r:id="rId15"/>
    <p:sldLayoutId id="2147485629" r:id="rId16"/>
  </p:sldLayoutIdLst>
  <p:transition spd="slow">
    <p:pull/>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fontAlgn="base">
        <a:spcBef>
          <a:spcPct val="0"/>
        </a:spcBef>
        <a:spcAft>
          <a:spcPct val="0"/>
        </a:spcAft>
        <a:defRPr sz="3600">
          <a:solidFill>
            <a:schemeClr val="tx2"/>
          </a:solidFill>
          <a:latin typeface="Verdana" pitchFamily="34" charset="0"/>
        </a:defRPr>
      </a:lvl6pPr>
      <a:lvl7pPr marL="914400" algn="l" rtl="0" fontAlgn="base">
        <a:spcBef>
          <a:spcPct val="0"/>
        </a:spcBef>
        <a:spcAft>
          <a:spcPct val="0"/>
        </a:spcAft>
        <a:defRPr sz="3600">
          <a:solidFill>
            <a:schemeClr val="tx2"/>
          </a:solidFill>
          <a:latin typeface="Verdana" pitchFamily="34" charset="0"/>
        </a:defRPr>
      </a:lvl7pPr>
      <a:lvl8pPr marL="1371600" algn="l" rtl="0" fontAlgn="base">
        <a:spcBef>
          <a:spcPct val="0"/>
        </a:spcBef>
        <a:spcAft>
          <a:spcPct val="0"/>
        </a:spcAft>
        <a:defRPr sz="3600">
          <a:solidFill>
            <a:schemeClr val="tx2"/>
          </a:solidFill>
          <a:latin typeface="Verdana" pitchFamily="34" charset="0"/>
        </a:defRPr>
      </a:lvl8pPr>
      <a:lvl9pPr marL="1828800" algn="l"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D7013743-C159-49F4-96A3-D3162B95065D}"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55" r:id="rId1"/>
    <p:sldLayoutId id="2147485756" r:id="rId2"/>
    <p:sldLayoutId id="2147485757" r:id="rId3"/>
    <p:sldLayoutId id="2147485758" r:id="rId4"/>
    <p:sldLayoutId id="2147485759" r:id="rId5"/>
    <p:sldLayoutId id="2147485760" r:id="rId6"/>
    <p:sldLayoutId id="2147485761" r:id="rId7"/>
    <p:sldLayoutId id="2147485762" r:id="rId8"/>
    <p:sldLayoutId id="2147485763" r:id="rId9"/>
    <p:sldLayoutId id="2147485764" r:id="rId10"/>
    <p:sldLayoutId id="2147485765"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CBAA6E06-1AAA-4DA9-847E-8FBACABDF45F}"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66" r:id="rId1"/>
    <p:sldLayoutId id="2147485692" r:id="rId2"/>
    <p:sldLayoutId id="2147485767" r:id="rId3"/>
    <p:sldLayoutId id="2147485768" r:id="rId4"/>
    <p:sldLayoutId id="2147485769" r:id="rId5"/>
    <p:sldLayoutId id="2147485770" r:id="rId6"/>
    <p:sldLayoutId id="2147485771" r:id="rId7"/>
    <p:sldLayoutId id="2147485772" r:id="rId8"/>
    <p:sldLayoutId id="2147485773" r:id="rId9"/>
    <p:sldLayoutId id="2147485774" r:id="rId10"/>
    <p:sldLayoutId id="2147485775"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CF137553-FED1-4470-9497-7FB5B0241738}"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76" r:id="rId1"/>
    <p:sldLayoutId id="2147485693" r:id="rId2"/>
    <p:sldLayoutId id="2147485777" r:id="rId3"/>
    <p:sldLayoutId id="2147485694" r:id="rId4"/>
    <p:sldLayoutId id="2147485778" r:id="rId5"/>
    <p:sldLayoutId id="2147485695" r:id="rId6"/>
    <p:sldLayoutId id="2147485696" r:id="rId7"/>
    <p:sldLayoutId id="2147485697" r:id="rId8"/>
    <p:sldLayoutId id="2147485698" r:id="rId9"/>
    <p:sldLayoutId id="2147485699" r:id="rId10"/>
    <p:sldLayoutId id="2147485700"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3315"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E19FCC5-55D5-4090-9D73-6B84C56806E8}"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 id="2147485706" r:id="rId6"/>
    <p:sldLayoutId id="2147485707" r:id="rId7"/>
    <p:sldLayoutId id="2147485708" r:id="rId8"/>
    <p:sldLayoutId id="2147485709" r:id="rId9"/>
    <p:sldLayoutId id="2147485710" r:id="rId10"/>
    <p:sldLayoutId id="2147485711" r:id="rId11"/>
    <p:sldLayoutId id="2147485779" r:id="rId12"/>
    <p:sldLayoutId id="2147485780" r:id="rId13"/>
  </p:sldLayoutIdLst>
  <p:transition spd="slow">
    <p:pull/>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2CE6B8B8-3FB6-46F1-8C2B-760EC565FE05}"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17" r:id="rId1"/>
    <p:sldLayoutId id="2147485630" r:id="rId2"/>
    <p:sldLayoutId id="2147485718" r:id="rId3"/>
    <p:sldLayoutId id="2147485631" r:id="rId4"/>
    <p:sldLayoutId id="2147485719" r:id="rId5"/>
    <p:sldLayoutId id="2147485632" r:id="rId6"/>
    <p:sldLayoutId id="2147485633" r:id="rId7"/>
    <p:sldLayoutId id="2147485634" r:id="rId8"/>
    <p:sldLayoutId id="2147485635" r:id="rId9"/>
    <p:sldLayoutId id="2147485636" r:id="rId10"/>
    <p:sldLayoutId id="2147485637" r:id="rId11"/>
    <p:sldLayoutId id="2147485638" r:id="rId12"/>
    <p:sldLayoutId id="2147485639" r:id="rId13"/>
    <p:sldLayoutId id="2147485640" r:id="rId14"/>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 στυλ τίτλου του υποδείγματος</a:t>
            </a:r>
          </a:p>
        </p:txBody>
      </p:sp>
      <p:sp>
        <p:nvSpPr>
          <p:cNvPr id="3075"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το στυλ κειμένου του υποδείγματος</a:t>
            </a:r>
          </a:p>
          <a:p>
            <a:pPr lvl="1"/>
            <a:r>
              <a:rPr lang="el-GR" altLang="el-GR" smtClean="0"/>
              <a:t>Δευτέρου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47460" name="Rectangle 4"/>
          <p:cNvSpPr>
            <a:spLocks noGrp="1" noChangeArrowheads="1"/>
          </p:cNvSpPr>
          <p:nvPr>
            <p:ph type="dt" sz="half" idx="2"/>
          </p:nvPr>
        </p:nvSpPr>
        <p:spPr bwMode="auto">
          <a:xfrm>
            <a:off x="457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l-GR"/>
          </a:p>
        </p:txBody>
      </p:sp>
      <p:sp>
        <p:nvSpPr>
          <p:cNvPr id="147461" name="Rectangle 5"/>
          <p:cNvSpPr>
            <a:spLocks noGrp="1" noChangeArrowheads="1"/>
          </p:cNvSpPr>
          <p:nvPr>
            <p:ph type="ftr" sz="quarter" idx="3"/>
          </p:nvPr>
        </p:nvSpPr>
        <p:spPr bwMode="auto">
          <a:xfrm>
            <a:off x="3124200" y="624522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l-GR"/>
          </a:p>
        </p:txBody>
      </p:sp>
      <p:sp>
        <p:nvSpPr>
          <p:cNvPr id="147462" name="Rectangle 6"/>
          <p:cNvSpPr>
            <a:spLocks noGrp="1" noChangeArrowheads="1"/>
          </p:cNvSpPr>
          <p:nvPr>
            <p:ph type="sldNum" sz="quarter" idx="4"/>
          </p:nvPr>
        </p:nvSpPr>
        <p:spPr bwMode="auto">
          <a:xfrm>
            <a:off x="6553200" y="624522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18030A57-BD48-43F9-B845-843CBCA9479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572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Lst>
  <p:transition spd="slow">
    <p:pull/>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DC2389EB-24D4-4DD0-963B-22BD4675C4B6}"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21" r:id="rId1"/>
    <p:sldLayoutId id="2147485722" r:id="rId2"/>
    <p:sldLayoutId id="2147485723" r:id="rId3"/>
    <p:sldLayoutId id="2147485724" r:id="rId4"/>
    <p:sldLayoutId id="2147485725" r:id="rId5"/>
    <p:sldLayoutId id="2147485726" r:id="rId6"/>
    <p:sldLayoutId id="2147485727" r:id="rId7"/>
    <p:sldLayoutId id="2147485728" r:id="rId8"/>
    <p:sldLayoutId id="2147485729" r:id="rId9"/>
    <p:sldLayoutId id="2147485730" r:id="rId10"/>
    <p:sldLayoutId id="2147485731"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77A6D89F-B55E-4E5E-8A1F-BAD426E47E60}"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32" r:id="rId1"/>
    <p:sldLayoutId id="2147485656" r:id="rId2"/>
    <p:sldLayoutId id="2147485733" r:id="rId3"/>
    <p:sldLayoutId id="2147485657" r:id="rId4"/>
    <p:sldLayoutId id="2147485734" r:id="rId5"/>
    <p:sldLayoutId id="2147485658" r:id="rId6"/>
    <p:sldLayoutId id="2147485659" r:id="rId7"/>
    <p:sldLayoutId id="2147485660" r:id="rId8"/>
    <p:sldLayoutId id="2147485661" r:id="rId9"/>
    <p:sldLayoutId id="2147485662" r:id="rId10"/>
    <p:sldLayoutId id="2147485663" r:id="rId11"/>
    <p:sldLayoutId id="2147485664" r:id="rId12"/>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F635B9C6-A87F-401E-A33F-02B63DB3E33B}"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35" r:id="rId1"/>
    <p:sldLayoutId id="2147485665" r:id="rId2"/>
    <p:sldLayoutId id="2147485736" r:id="rId3"/>
    <p:sldLayoutId id="2147485666" r:id="rId4"/>
    <p:sldLayoutId id="2147485737" r:id="rId5"/>
    <p:sldLayoutId id="2147485667" r:id="rId6"/>
    <p:sldLayoutId id="2147485668" r:id="rId7"/>
    <p:sldLayoutId id="2147485669" r:id="rId8"/>
    <p:sldLayoutId id="2147485670" r:id="rId9"/>
    <p:sldLayoutId id="2147485671" r:id="rId10"/>
    <p:sldLayoutId id="2147485672"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38024590-91CD-4FC5-9037-E1C1F8A90E13}"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194"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A0B435F7-CFF5-4D4F-9766-3DD7BF25CC34}"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49" r:id="rId1"/>
    <p:sldLayoutId id="2147485673" r:id="rId2"/>
    <p:sldLayoutId id="2147485750" r:id="rId3"/>
    <p:sldLayoutId id="2147485674" r:id="rId4"/>
    <p:sldLayoutId id="2147485751" r:id="rId5"/>
    <p:sldLayoutId id="2147485675" r:id="rId6"/>
    <p:sldLayoutId id="2147485676" r:id="rId7"/>
    <p:sldLayoutId id="2147485677" r:id="rId8"/>
    <p:sldLayoutId id="2147485678" r:id="rId9"/>
    <p:sldLayoutId id="2147485679" r:id="rId10"/>
    <p:sldLayoutId id="2147485680" r:id="rId11"/>
    <p:sldLayoutId id="2147485681" r:id="rId12"/>
    <p:sldLayoutId id="2147485682" r:id="rId13"/>
    <p:sldLayoutId id="2147485683" r:id="rId14"/>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8 - Θέση κειμένου"/>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24" name="23 - Θέση ημερομηνίας"/>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10" name="9 - Θέση υποσέλιδου"/>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l-GR"/>
          </a:p>
        </p:txBody>
      </p:sp>
      <p:sp>
        <p:nvSpPr>
          <p:cNvPr id="22" name="21 - Θέση αριθμού διαφάνειας"/>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B0827F09-A003-4000-B12F-341CB5B9692C}" type="slidenum">
              <a:rPr lang="el-GR"/>
              <a:pPr>
                <a:defRPr/>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smtClean="0"/>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5752" r:id="rId1"/>
    <p:sldLayoutId id="2147485684" r:id="rId2"/>
    <p:sldLayoutId id="2147485753" r:id="rId3"/>
    <p:sldLayoutId id="2147485685" r:id="rId4"/>
    <p:sldLayoutId id="2147485754" r:id="rId5"/>
    <p:sldLayoutId id="2147485686" r:id="rId6"/>
    <p:sldLayoutId id="2147485687" r:id="rId7"/>
    <p:sldLayoutId id="2147485688" r:id="rId8"/>
    <p:sldLayoutId id="2147485689" r:id="rId9"/>
    <p:sldLayoutId id="2147485690" r:id="rId10"/>
    <p:sldLayoutId id="2147485691" r:id="rId11"/>
  </p:sldLayoutIdLst>
  <p:transition spd="slow">
    <p:pull/>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0.xml"/><Relationship Id="rId5" Type="http://schemas.openxmlformats.org/officeDocument/2006/relationships/hyperlink" Target="https://www.facebook.com/george.spyropoulos2" TargetMode="External"/><Relationship Id="rId4" Type="http://schemas.openxmlformats.org/officeDocument/2006/relationships/hyperlink" Target="mailto:gspiropoylos@yahoo.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quizizz.com/" TargetMode="External"/><Relationship Id="rId1" Type="http://schemas.openxmlformats.org/officeDocument/2006/relationships/slideLayout" Target="../slideLayouts/slideLayout157.xml"/><Relationship Id="rId5" Type="http://schemas.openxmlformats.org/officeDocument/2006/relationships/hyperlink" Target="https://issuu.com/gspiropoylos/docs/quizizz_______________________________________" TargetMode="External"/><Relationship Id="rId4" Type="http://schemas.openxmlformats.org/officeDocument/2006/relationships/hyperlink" Target="http://quizizz.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kahoot.com/" TargetMode="External"/><Relationship Id="rId1" Type="http://schemas.openxmlformats.org/officeDocument/2006/relationships/slideLayout" Target="../slideLayouts/slideLayout157.xml"/></Relationships>
</file>

<file path=ppt/slides/_rels/slide12.xml.rels><?xml version="1.0" encoding="UTF-8" standalone="yes"?>
<Relationships xmlns="http://schemas.openxmlformats.org/package/2006/relationships"><Relationship Id="rId3" Type="http://schemas.openxmlformats.org/officeDocument/2006/relationships/hyperlink" Target="https://crosswordlabs.com/" TargetMode="External"/><Relationship Id="rId2" Type="http://schemas.openxmlformats.org/officeDocument/2006/relationships/notesSlide" Target="../notesSlides/notesSlide2.xml"/><Relationship Id="rId1" Type="http://schemas.openxmlformats.org/officeDocument/2006/relationships/slideLayout" Target="../slideLayouts/slideLayout157.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hinglink.com/" TargetMode="External"/><Relationship Id="rId1" Type="http://schemas.openxmlformats.org/officeDocument/2006/relationships/slideLayout" Target="../slideLayouts/slideLayout153.xml"/></Relationships>
</file>

<file path=ppt/slides/_rels/slide14.xml.rels><?xml version="1.0" encoding="UTF-8" standalone="yes"?>
<Relationships xmlns="http://schemas.openxmlformats.org/package/2006/relationships"><Relationship Id="rId3" Type="http://schemas.openxmlformats.org/officeDocument/2006/relationships/hyperlink" Target="https://issuu.com/mariatsapara/docs/______________genially.pptx" TargetMode="External"/><Relationship Id="rId2" Type="http://schemas.openxmlformats.org/officeDocument/2006/relationships/hyperlink" Target="https://www.genial.ly/" TargetMode="External"/><Relationship Id="rId1" Type="http://schemas.openxmlformats.org/officeDocument/2006/relationships/slideLayout" Target="../slideLayouts/slideLayout153.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ordwall.net/" TargetMode="External"/><Relationship Id="rId1" Type="http://schemas.openxmlformats.org/officeDocument/2006/relationships/slideLayout" Target="../slideLayouts/slideLayout153.xml"/><Relationship Id="rId4" Type="http://schemas.openxmlformats.org/officeDocument/2006/relationships/hyperlink" Target="https://issuu.com/gspiropoylos/docs/wordwall_______________________________________"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10minutemail.com/" TargetMode="External"/><Relationship Id="rId2" Type="http://schemas.openxmlformats.org/officeDocument/2006/relationships/hyperlink" Target="http://www.mailinator.com/" TargetMode="External"/><Relationship Id="rId1" Type="http://schemas.openxmlformats.org/officeDocument/2006/relationships/slideLayout" Target="../slideLayouts/slideLayout15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storyjumper.com/" TargetMode="External"/><Relationship Id="rId1" Type="http://schemas.openxmlformats.org/officeDocument/2006/relationships/slideLayout" Target="../slideLayouts/slideLayout153.xml"/><Relationship Id="rId4" Type="http://schemas.openxmlformats.org/officeDocument/2006/relationships/hyperlink" Target="https://www.storyjumper.com/book/index/7008210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earningapps.org/7103792" TargetMode="External"/><Relationship Id="rId7" Type="http://schemas.openxmlformats.org/officeDocument/2006/relationships/image" Target="../media/image27.png"/><Relationship Id="rId2" Type="http://schemas.openxmlformats.org/officeDocument/2006/relationships/hyperlink" Target="https://learningapps.org/" TargetMode="External"/><Relationship Id="rId1" Type="http://schemas.openxmlformats.org/officeDocument/2006/relationships/slideLayout" Target="../slideLayouts/slideLayout153.xml"/><Relationship Id="rId6" Type="http://schemas.openxmlformats.org/officeDocument/2006/relationships/hyperlink" Target="https://learningapps.org/1927153" TargetMode="External"/><Relationship Id="rId5" Type="http://schemas.openxmlformats.org/officeDocument/2006/relationships/hyperlink" Target="https://learningapps.org/8325690" TargetMode="External"/><Relationship Id="rId4" Type="http://schemas.openxmlformats.org/officeDocument/2006/relationships/hyperlink" Target="https://learningapps.org/390052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voki.com/" TargetMode="External"/><Relationship Id="rId1" Type="http://schemas.openxmlformats.org/officeDocument/2006/relationships/slideLayout" Target="../slideLayouts/slideLayout153.xml"/><Relationship Id="rId4" Type="http://schemas.openxmlformats.org/officeDocument/2006/relationships/hyperlink" Target="http://tinyurl.com/ycpbnpv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sway.office.com/?ui=el-GR&amp;rs=GR" TargetMode="External"/><Relationship Id="rId1" Type="http://schemas.openxmlformats.org/officeDocument/2006/relationships/slideLayout" Target="../slideLayouts/slideLayout153.xml"/></Relationships>
</file>

<file path=ppt/slides/_rels/slide21.xml.rels><?xml version="1.0" encoding="UTF-8" standalone="yes"?>
<Relationships xmlns="http://schemas.openxmlformats.org/package/2006/relationships"><Relationship Id="rId3" Type="http://schemas.openxmlformats.org/officeDocument/2006/relationships/hyperlink" Target="http://www.pixton.com/gr/comic/vlfi0lol" TargetMode="External"/><Relationship Id="rId2" Type="http://schemas.openxmlformats.org/officeDocument/2006/relationships/hyperlink" Target="http://www.pixton.com/gr/" TargetMode="External"/><Relationship Id="rId1" Type="http://schemas.openxmlformats.org/officeDocument/2006/relationships/slideLayout" Target="../slideLayouts/slideLayout15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www.wordclouds.com/" TargetMode="External"/><Relationship Id="rId2" Type="http://schemas.openxmlformats.org/officeDocument/2006/relationships/hyperlink" Target="https://wordart.com/" TargetMode="External"/><Relationship Id="rId1" Type="http://schemas.openxmlformats.org/officeDocument/2006/relationships/slideLayout" Target="../slideLayouts/slideLayout15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jigsawplanet.com/" TargetMode="External"/><Relationship Id="rId1" Type="http://schemas.openxmlformats.org/officeDocument/2006/relationships/slideLayout" Target="../slideLayouts/slideLayout15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l.padlet.com/" TargetMode="External"/><Relationship Id="rId1" Type="http://schemas.openxmlformats.org/officeDocument/2006/relationships/slideLayout" Target="../slideLayouts/slideLayout15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timetoast.com/" TargetMode="External"/><Relationship Id="rId1" Type="http://schemas.openxmlformats.org/officeDocument/2006/relationships/slideLayout" Target="../slideLayouts/slideLayout153.xml"/><Relationship Id="rId4" Type="http://schemas.openxmlformats.org/officeDocument/2006/relationships/hyperlink" Target="https://www.timetoast.com/timelines/124863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4.%20&#931;&#928;&#933;&#929;&#927;&#931;" TargetMode="External"/><Relationship Id="rId2" Type="http://schemas.openxmlformats.org/officeDocument/2006/relationships/hyperlink" Target="http://phet.colorado.edu/el/" TargetMode="External"/><Relationship Id="rId1" Type="http://schemas.openxmlformats.org/officeDocument/2006/relationships/slideLayout" Target="../slideLayouts/slideLayout15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62.xml"/><Relationship Id="rId6" Type="http://schemas.openxmlformats.org/officeDocument/2006/relationships/hyperlink" Target="https://youtu.be/GznPohdeP5s" TargetMode="External"/><Relationship Id="rId5" Type="http://schemas.openxmlformats.org/officeDocument/2006/relationships/hyperlink" Target="https://coggle.it/" TargetMode="External"/><Relationship Id="rId4" Type="http://schemas.openxmlformats.org/officeDocument/2006/relationships/hyperlink" Target="https://youtu.be/PNHWYlDBTj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animaker.com/" TargetMode="External"/><Relationship Id="rId1" Type="http://schemas.openxmlformats.org/officeDocument/2006/relationships/slideLayout" Target="../slideLayouts/slideLayout153.xml"/><Relationship Id="rId5" Type="http://schemas.openxmlformats.org/officeDocument/2006/relationships/hyperlink" Target="https://www.youtube.com/watch?v=OP1-8HQYImE&amp;feature=youtu.be" TargetMode="External"/><Relationship Id="rId4" Type="http://schemas.openxmlformats.org/officeDocument/2006/relationships/hyperlink" Target="https://www.youtube.com/watch?time_continue=16&amp;v=Lxm6j4Fx7M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powtoon.com/" TargetMode="External"/><Relationship Id="rId1" Type="http://schemas.openxmlformats.org/officeDocument/2006/relationships/slideLayout" Target="../slideLayouts/slideLayout153.xml"/><Relationship Id="rId4" Type="http://schemas.openxmlformats.org/officeDocument/2006/relationships/hyperlink" Target="https://www.youtube.com/watch?v=RVEZpuFSq8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time_continue=421&amp;v=OpML2YbIhFw" TargetMode="External"/><Relationship Id="rId2" Type="http://schemas.openxmlformats.org/officeDocument/2006/relationships/image" Target="../media/image39.jpg"/><Relationship Id="rId1" Type="http://schemas.openxmlformats.org/officeDocument/2006/relationships/slideLayout" Target="../slideLayouts/slideLayout15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creencast-o-matic.com/" TargetMode="External"/><Relationship Id="rId1" Type="http://schemas.openxmlformats.org/officeDocument/2006/relationships/slideLayout" Target="../slideLayouts/slideLayout15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postermywall.com/" TargetMode="External"/><Relationship Id="rId1" Type="http://schemas.openxmlformats.org/officeDocument/2006/relationships/slideLayout" Target="../slideLayouts/slideLayout15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easel.ly/" TargetMode="External"/><Relationship Id="rId1" Type="http://schemas.openxmlformats.org/officeDocument/2006/relationships/slideLayout" Target="../slideLayouts/slideLayout15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6.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6.xml"/></Relationships>
</file>

<file path=ppt/slides/_rels/slide36.xml.rels><?xml version="1.0" encoding="UTF-8" standalone="yes"?>
<Relationships xmlns="http://schemas.openxmlformats.org/package/2006/relationships"><Relationship Id="rId3" Type="http://schemas.openxmlformats.org/officeDocument/2006/relationships/hyperlink" Target="mailto:gspiropoylos@yahoo.gr" TargetMode="External"/><Relationship Id="rId2" Type="http://schemas.openxmlformats.org/officeDocument/2006/relationships/image" Target="../media/image45.jpeg"/><Relationship Id="rId1" Type="http://schemas.openxmlformats.org/officeDocument/2006/relationships/slideLayout" Target="../slideLayouts/slideLayout156.xml"/><Relationship Id="rId5" Type="http://schemas.openxmlformats.org/officeDocument/2006/relationships/hyperlink" Target="https://www.facebook.com/groups/471672776239861/" TargetMode="External"/><Relationship Id="rId4" Type="http://schemas.openxmlformats.org/officeDocument/2006/relationships/hyperlink" Target="https://www.facebook.com/george.spyropoulos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6.xml"/><Relationship Id="rId6" Type="http://schemas.openxmlformats.org/officeDocument/2006/relationships/hyperlink" Target="https://learn.eap.gr/"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917;&#922;&#928;&#913;&#921;&#916;&#917;&#933;&#932;&#921;&#922;&#913;%20&#923;&#927;&#915;&#921;&#931;&#924;&#921;&#922;&#913;%20%20&#931;&#932;&#919;&#925;%20&#917;&#913;&#917;.ppt" TargetMode="External"/><Relationship Id="rId1" Type="http://schemas.openxmlformats.org/officeDocument/2006/relationships/slideLayout" Target="../slideLayouts/slideLayout15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heelofnames.com/tyz-433" TargetMode="External"/><Relationship Id="rId1" Type="http://schemas.openxmlformats.org/officeDocument/2006/relationships/slideLayout" Target="../slideLayouts/slideLayout153.xml"/></Relationships>
</file>

<file path=ppt/slides/_rels/slide9.xml.rels><?xml version="1.0" encoding="UTF-8" standalone="yes"?>
<Relationships xmlns="http://schemas.openxmlformats.org/package/2006/relationships"><Relationship Id="rId3" Type="http://schemas.openxmlformats.org/officeDocument/2006/relationships/hyperlink" Target="https://www.liveworksheets.com/" TargetMode="External"/><Relationship Id="rId2" Type="http://schemas.openxmlformats.org/officeDocument/2006/relationships/hyperlink" Target="https://kahoot.com/" TargetMode="External"/><Relationship Id="rId1" Type="http://schemas.openxmlformats.org/officeDocument/2006/relationships/slideLayout" Target="../slideLayouts/slideLayout157.xml"/><Relationship Id="rId6" Type="http://schemas.openxmlformats.org/officeDocument/2006/relationships/hyperlink" Target="https://www.liveworksheets.com/c?a=s&amp;t=627ce8dyj8&amp;l=sf&amp;i=uuczozo&amp;r=cb&amp;db=0" TargetMode="External"/><Relationship Id="rId5" Type="http://schemas.openxmlformats.org/officeDocument/2006/relationships/hyperlink" Target="https://www.liveworksheets.com/c?a=c&amp;l=ae&amp;i=uuuxfxn&amp;r=vy"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51520" y="188913"/>
            <a:ext cx="8640960" cy="1079847"/>
          </a:xfrm>
          <a:solidFill>
            <a:schemeClr val="accent3">
              <a:lumMod val="20000"/>
              <a:lumOff val="80000"/>
            </a:schemeClr>
          </a:solidFill>
          <a:ln w="38100">
            <a:solidFill>
              <a:schemeClr val="bg1"/>
            </a:solidFill>
          </a:ln>
        </p:spPr>
        <p:txBody>
          <a:bodyPr/>
          <a:lstStyle/>
          <a:p>
            <a:pPr eaLnBrk="1" hangingPunct="1">
              <a:defRPr/>
            </a:pPr>
            <a:r>
              <a:rPr lang="el-GR" altLang="el-GR" sz="2800" b="1" dirty="0">
                <a:solidFill>
                  <a:srgbClr val="FF0000"/>
                </a:solidFill>
                <a:latin typeface="+mn-lt"/>
                <a:cs typeface="Arial" charset="0"/>
              </a:rPr>
              <a:t>"Διαδικτυακά Εργαλεία για την Εξ Αποστάσεως Σχολική </a:t>
            </a:r>
            <a:r>
              <a:rPr lang="el-GR" altLang="el-GR" sz="2800" b="1" dirty="0" smtClean="0">
                <a:solidFill>
                  <a:srgbClr val="FF0000"/>
                </a:solidFill>
                <a:latin typeface="+mn-lt"/>
                <a:cs typeface="Arial" charset="0"/>
              </a:rPr>
              <a:t>Εκπαίδευση"</a:t>
            </a:r>
          </a:p>
        </p:txBody>
      </p:sp>
      <p:pic>
        <p:nvPicPr>
          <p:cNvPr id="1026" name="Picture 2" descr="C:\Users\georg\Dropbox\1. ΤΠΕ_2020-21\6. ΕΙΚΟΝΕΣ\126473777_10221403118981229_918778564802436207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796" y="1344669"/>
            <a:ext cx="5708666" cy="432965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7" name="Picture 3" descr="C:\Users\georg\Desktop\pekes_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94473" y="2714755"/>
            <a:ext cx="4583264" cy="1691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georg\Desktop\pekes_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00265" y="2752712"/>
            <a:ext cx="4507356" cy="1691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259632" y="5852024"/>
            <a:ext cx="6696745" cy="790990"/>
          </a:xfrm>
          <a:prstGeom prst="rect">
            <a:avLst/>
          </a:prstGeom>
          <a:solidFill>
            <a:schemeClr val="accent5">
              <a:lumMod val="20000"/>
              <a:lumOff val="80000"/>
            </a:schemeClr>
          </a:solidFill>
          <a:ln w="28575">
            <a:solidFill>
              <a:srgbClr val="FF000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defRPr/>
            </a:pPr>
            <a:endParaRPr lang="el-GR" altLang="el-GR" sz="800" b="1" dirty="0" smtClean="0">
              <a:solidFill>
                <a:schemeClr val="bg2"/>
              </a:solidFill>
            </a:endParaRPr>
          </a:p>
          <a:p>
            <a:pPr marL="0" indent="0" algn="ctr">
              <a:lnSpc>
                <a:spcPct val="90000"/>
              </a:lnSpc>
              <a:buNone/>
              <a:defRPr/>
            </a:pPr>
            <a:r>
              <a:rPr lang="el-GR" altLang="el-GR" sz="2000" b="1" dirty="0" smtClean="0">
                <a:solidFill>
                  <a:srgbClr val="FF0000"/>
                </a:solidFill>
              </a:rPr>
              <a:t>ΣΠΥΡΟΠΟΥΛΟΣ ΓΙΩΡΓΟΣ</a:t>
            </a:r>
            <a:r>
              <a:rPr lang="en-US" altLang="el-GR" sz="2000" b="1" dirty="0" smtClean="0">
                <a:solidFill>
                  <a:schemeClr val="bg2"/>
                </a:solidFill>
              </a:rPr>
              <a:t> </a:t>
            </a:r>
            <a:endParaRPr lang="el-GR" altLang="el-GR" sz="2000" b="1" dirty="0" smtClean="0">
              <a:solidFill>
                <a:schemeClr val="bg2"/>
              </a:solidFill>
            </a:endParaRPr>
          </a:p>
          <a:p>
            <a:pPr marL="0" indent="0" algn="ctr">
              <a:lnSpc>
                <a:spcPct val="150000"/>
              </a:lnSpc>
              <a:spcBef>
                <a:spcPts val="0"/>
              </a:spcBef>
              <a:spcAft>
                <a:spcPts val="200"/>
              </a:spcAft>
              <a:buNone/>
              <a:defRPr/>
            </a:pPr>
            <a:r>
              <a:rPr lang="en-US" sz="1800" b="1" dirty="0" smtClean="0">
                <a:solidFill>
                  <a:srgbClr val="FF0000"/>
                </a:solidFill>
                <a:ea typeface="Times New Roman"/>
                <a:cs typeface="Times New Roman"/>
              </a:rPr>
              <a:t>E</a:t>
            </a:r>
            <a:r>
              <a:rPr lang="el-GR" sz="1800" b="1" dirty="0" smtClean="0">
                <a:solidFill>
                  <a:srgbClr val="FF0000"/>
                </a:solidFill>
                <a:ea typeface="Times New Roman"/>
                <a:cs typeface="Times New Roman"/>
              </a:rPr>
              <a:t>-</a:t>
            </a:r>
            <a:r>
              <a:rPr lang="en-US" sz="1800" b="1" dirty="0" smtClean="0">
                <a:solidFill>
                  <a:srgbClr val="FF0000"/>
                </a:solidFill>
                <a:ea typeface="Times New Roman"/>
                <a:cs typeface="Times New Roman"/>
              </a:rPr>
              <a:t>MAIL</a:t>
            </a:r>
            <a:r>
              <a:rPr lang="el-GR" sz="1800" b="1" dirty="0" smtClean="0">
                <a:solidFill>
                  <a:srgbClr val="FF0000"/>
                </a:solidFill>
                <a:ea typeface="Times New Roman"/>
                <a:cs typeface="Times New Roman"/>
              </a:rPr>
              <a:t>: </a:t>
            </a:r>
            <a:r>
              <a:rPr lang="en-US" sz="1800" b="1" u="sng" dirty="0" err="1" smtClean="0">
                <a:solidFill>
                  <a:srgbClr val="FF0000"/>
                </a:solidFill>
                <a:ea typeface="Times New Roman"/>
                <a:cs typeface="Times New Roman"/>
                <a:hlinkClick r:id="rId4"/>
              </a:rPr>
              <a:t>gspiropoylos</a:t>
            </a:r>
            <a:r>
              <a:rPr lang="el-GR" sz="1800" b="1" u="sng" dirty="0" smtClean="0">
                <a:solidFill>
                  <a:srgbClr val="FF0000"/>
                </a:solidFill>
                <a:ea typeface="Times New Roman"/>
                <a:cs typeface="Times New Roman"/>
                <a:hlinkClick r:id="rId4"/>
              </a:rPr>
              <a:t>@</a:t>
            </a:r>
            <a:r>
              <a:rPr lang="en-US" sz="1800" b="1" u="sng" dirty="0" smtClean="0">
                <a:solidFill>
                  <a:srgbClr val="FF0000"/>
                </a:solidFill>
                <a:ea typeface="Times New Roman"/>
                <a:cs typeface="Times New Roman"/>
                <a:hlinkClick r:id="rId4"/>
              </a:rPr>
              <a:t>yahoo</a:t>
            </a:r>
            <a:r>
              <a:rPr lang="el-GR" sz="1800" b="1" u="sng" dirty="0" smtClean="0">
                <a:solidFill>
                  <a:srgbClr val="FF0000"/>
                </a:solidFill>
                <a:ea typeface="Times New Roman"/>
                <a:cs typeface="Times New Roman"/>
                <a:hlinkClick r:id="rId4"/>
              </a:rPr>
              <a:t>.</a:t>
            </a:r>
            <a:r>
              <a:rPr lang="en-US" sz="1800" b="1" u="sng" dirty="0" smtClean="0">
                <a:solidFill>
                  <a:srgbClr val="FF0000"/>
                </a:solidFill>
                <a:ea typeface="Times New Roman"/>
                <a:cs typeface="Times New Roman"/>
                <a:hlinkClick r:id="rId4"/>
              </a:rPr>
              <a:t>gr</a:t>
            </a:r>
            <a:r>
              <a:rPr lang="en-US" sz="1800" dirty="0" smtClean="0">
                <a:solidFill>
                  <a:srgbClr val="FF0000"/>
                </a:solidFill>
                <a:ea typeface="Times New Roman"/>
                <a:cs typeface="Times New Roman"/>
              </a:rPr>
              <a:t>  </a:t>
            </a:r>
            <a:r>
              <a:rPr lang="en-US" sz="1800" b="1" dirty="0" smtClean="0">
                <a:solidFill>
                  <a:srgbClr val="FF0000"/>
                </a:solidFill>
                <a:ea typeface="Times New Roman"/>
                <a:cs typeface="Times New Roman"/>
              </a:rPr>
              <a:t>Facebook: </a:t>
            </a:r>
            <a:r>
              <a:rPr lang="en-US" sz="1800" b="1" u="sng" dirty="0" smtClean="0">
                <a:solidFill>
                  <a:srgbClr val="FF0000"/>
                </a:solidFill>
                <a:ea typeface="Times New Roman"/>
                <a:cs typeface="Times New Roman"/>
                <a:hlinkClick r:id="rId5"/>
              </a:rPr>
              <a:t>George </a:t>
            </a:r>
            <a:r>
              <a:rPr lang="en-US" sz="1800" b="1" u="sng" dirty="0" err="1" smtClean="0">
                <a:solidFill>
                  <a:srgbClr val="FF0000"/>
                </a:solidFill>
                <a:ea typeface="Times New Roman"/>
                <a:cs typeface="Times New Roman"/>
                <a:hlinkClick r:id="rId5"/>
              </a:rPr>
              <a:t>Spyropoulos</a:t>
            </a:r>
            <a:endParaRPr lang="el-GR" sz="1800" dirty="0">
              <a:solidFill>
                <a:srgbClr val="FF0000"/>
              </a:solidFill>
              <a:ea typeface="Times New Roman"/>
              <a:cs typeface="Times New Roman"/>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3" y="188641"/>
            <a:ext cx="4104456" cy="792088"/>
          </a:xfrm>
          <a:ln w="76200">
            <a:solidFill>
              <a:srgbClr val="FF0000"/>
            </a:solidFill>
          </a:ln>
        </p:spPr>
        <p:style>
          <a:lnRef idx="1">
            <a:schemeClr val="dk1"/>
          </a:lnRef>
          <a:fillRef idx="2">
            <a:schemeClr val="dk1"/>
          </a:fillRef>
          <a:effectRef idx="1">
            <a:schemeClr val="dk1"/>
          </a:effectRef>
          <a:fontRef idx="minor">
            <a:schemeClr val="dk1"/>
          </a:fontRef>
        </p:style>
        <p:txBody>
          <a:bodyPr>
            <a:normAutofit fontScale="90000"/>
          </a:bodyPr>
          <a:lstStyle/>
          <a:p>
            <a:pPr marL="457120" lvl="0" indent="-457120" algn="ctr">
              <a:lnSpc>
                <a:spcPct val="150000"/>
              </a:lnSpc>
              <a:spcBef>
                <a:spcPts val="1200"/>
              </a:spcBef>
              <a:spcAft>
                <a:spcPts val="300"/>
              </a:spcAft>
            </a:pPr>
            <a:r>
              <a:rPr lang="el-GR" sz="4000" dirty="0" smtClean="0">
                <a:solidFill>
                  <a:srgbClr val="002060"/>
                </a:solidFill>
                <a:ea typeface="Calibri"/>
                <a:cs typeface="Times New Roman"/>
                <a:hlinkClick r:id="rId2"/>
              </a:rPr>
              <a:t/>
            </a:r>
            <a:br>
              <a:rPr lang="el-GR" sz="4000" dirty="0" smtClean="0">
                <a:solidFill>
                  <a:srgbClr val="002060"/>
                </a:solidFill>
                <a:ea typeface="Calibri"/>
                <a:cs typeface="Times New Roman"/>
                <a:hlinkClick r:id="rId2"/>
              </a:rPr>
            </a:br>
            <a:r>
              <a:rPr lang="el-GR" sz="4000" dirty="0" err="1" smtClean="0">
                <a:solidFill>
                  <a:srgbClr val="002060"/>
                </a:solidFill>
                <a:ea typeface="Calibri"/>
                <a:cs typeface="Times New Roman"/>
                <a:hlinkClick r:id="rId2"/>
              </a:rPr>
              <a:t>Quizizz</a:t>
            </a:r>
            <a:r>
              <a:rPr lang="en-US" sz="4000" dirty="0" smtClean="0">
                <a:solidFill>
                  <a:srgbClr val="002060"/>
                </a:solidFill>
                <a:ea typeface="Calibri"/>
                <a:cs typeface="Times New Roman"/>
                <a:hlinkClick r:id="rId2"/>
              </a:rPr>
              <a:t> </a:t>
            </a:r>
            <a:endParaRPr lang="el-GR"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7984" y="188640"/>
            <a:ext cx="4464496" cy="6336704"/>
          </a:xfrm>
          <a:ln w="76200">
            <a:solidFill>
              <a:srgbClr val="FF0000"/>
            </a:solidFill>
          </a:ln>
        </p:spPr>
      </p:pic>
      <p:sp>
        <p:nvSpPr>
          <p:cNvPr id="4" name="Θέση κειμένου 3"/>
          <p:cNvSpPr>
            <a:spLocks noGrp="1"/>
          </p:cNvSpPr>
          <p:nvPr>
            <p:ph type="body" sz="half" idx="2"/>
          </p:nvPr>
        </p:nvSpPr>
        <p:spPr>
          <a:xfrm>
            <a:off x="251521" y="1052737"/>
            <a:ext cx="4032448" cy="5544616"/>
          </a:xfrm>
          <a:ln w="76200">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ctr">
              <a:lnSpc>
                <a:spcPct val="150000"/>
              </a:lnSpc>
              <a:spcAft>
                <a:spcPts val="600"/>
              </a:spcAft>
            </a:pPr>
            <a:r>
              <a:rPr lang="el-GR" sz="2000" dirty="0">
                <a:ea typeface="Calibri"/>
                <a:cs typeface="Times New Roman"/>
              </a:rPr>
              <a:t>Το </a:t>
            </a:r>
            <a:r>
              <a:rPr lang="el-GR" sz="2000" u="sng" dirty="0" err="1">
                <a:solidFill>
                  <a:srgbClr val="0000FF"/>
                </a:solidFill>
                <a:ea typeface="Calibri"/>
                <a:cs typeface="Times New Roman"/>
                <a:hlinkClick r:id="rId4"/>
              </a:rPr>
              <a:t>Quizizz</a:t>
            </a:r>
            <a:r>
              <a:rPr lang="el-GR" sz="2000" u="sng" dirty="0">
                <a:solidFill>
                  <a:srgbClr val="0000FF"/>
                </a:solidFill>
                <a:ea typeface="Calibri"/>
                <a:cs typeface="Times New Roman"/>
                <a:hlinkClick r:id="rId4"/>
              </a:rPr>
              <a:t> </a:t>
            </a:r>
            <a:r>
              <a:rPr lang="el-GR" sz="2000" dirty="0">
                <a:ea typeface="Calibri"/>
                <a:cs typeface="Times New Roman"/>
              </a:rPr>
              <a:t>είναι ένα δωρεάν, διαδικτυακό εργαλείο, που επιτρέπει στους εκπαιδευτικούς να δημιουργούν εύκολα και γρήγορα, παιγνιώδη κουίζ με σκοπό την αξιολόγηση των μαθητών τους σε πραγματικό χρόνο τάξης, χωρίς οι δεύτεροι να χρειάζονται καμία εγγραφή στην πλατφόρμα. </a:t>
            </a:r>
            <a:endParaRPr lang="el-GR" sz="2000" dirty="0" smtClean="0">
              <a:ea typeface="Calibri"/>
              <a:cs typeface="Times New Roman"/>
            </a:endParaRPr>
          </a:p>
          <a:p>
            <a:pPr algn="ctr">
              <a:lnSpc>
                <a:spcPct val="150000"/>
              </a:lnSpc>
              <a:spcAft>
                <a:spcPts val="600"/>
              </a:spcAft>
            </a:pPr>
            <a:r>
              <a:rPr lang="el-GR" sz="2000" dirty="0" smtClean="0">
                <a:ea typeface="Calibri"/>
                <a:cs typeface="Times New Roman"/>
              </a:rPr>
              <a:t>Τα </a:t>
            </a:r>
            <a:r>
              <a:rPr lang="el-GR" sz="2000" dirty="0">
                <a:ea typeface="Calibri"/>
                <a:cs typeface="Times New Roman"/>
              </a:rPr>
              <a:t>κουίζ προβάλλονται στην τάξη και κάθε μαθητής απαντάει σε αυτά μέσα από τη δική του συσκευή (υπολογιστή, </a:t>
            </a:r>
            <a:r>
              <a:rPr lang="el-GR" sz="2000" dirty="0" err="1">
                <a:ea typeface="Calibri"/>
                <a:cs typeface="Times New Roman"/>
              </a:rPr>
              <a:t>τάμπλετ</a:t>
            </a:r>
            <a:r>
              <a:rPr lang="el-GR" sz="2000" dirty="0">
                <a:ea typeface="Calibri"/>
                <a:cs typeface="Times New Roman"/>
              </a:rPr>
              <a:t>, </a:t>
            </a:r>
            <a:r>
              <a:rPr lang="el-GR" sz="2000" dirty="0" err="1">
                <a:ea typeface="Calibri"/>
                <a:cs typeface="Times New Roman"/>
              </a:rPr>
              <a:t>smartphone</a:t>
            </a:r>
            <a:r>
              <a:rPr lang="el-GR" sz="2000" dirty="0">
                <a:ea typeface="Calibri"/>
                <a:cs typeface="Times New Roman"/>
              </a:rPr>
              <a:t>).</a:t>
            </a:r>
          </a:p>
        </p:txBody>
      </p:sp>
      <p:sp>
        <p:nvSpPr>
          <p:cNvPr id="3" name="TextBox 2"/>
          <p:cNvSpPr txBox="1"/>
          <p:nvPr/>
        </p:nvSpPr>
        <p:spPr>
          <a:xfrm>
            <a:off x="5508104" y="5949280"/>
            <a:ext cx="2088232"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l-GR" dirty="0" smtClean="0">
                <a:hlinkClick r:id="rId5"/>
              </a:rPr>
              <a:t>ΟΔΗΓΟΣ ΧΡΗΣΗΣ</a:t>
            </a:r>
            <a:endParaRPr lang="el-GR" dirty="0"/>
          </a:p>
        </p:txBody>
      </p:sp>
    </p:spTree>
    <p:extLst>
      <p:ext uri="{BB962C8B-B14F-4D97-AF65-F5344CB8AC3E}">
        <p14:creationId xmlns:p14="http://schemas.microsoft.com/office/powerpoint/2010/main" val="20271566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60649"/>
            <a:ext cx="5184576" cy="792088"/>
          </a:xfrm>
          <a:ln w="76200">
            <a:solidFill>
              <a:srgbClr val="FF0000"/>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pPr marL="457120" lvl="0" indent="-457120" algn="ctr">
              <a:lnSpc>
                <a:spcPct val="150000"/>
              </a:lnSpc>
              <a:spcBef>
                <a:spcPts val="1800"/>
              </a:spcBef>
              <a:spcAft>
                <a:spcPts val="300"/>
              </a:spcAft>
            </a:pPr>
            <a:r>
              <a:rPr lang="el-GR" sz="4000" b="1" kern="1800" dirty="0" smtClean="0">
                <a:solidFill>
                  <a:srgbClr val="FF0000"/>
                </a:solidFill>
                <a:ea typeface="Times New Roman"/>
                <a:cs typeface="Open Sans"/>
                <a:hlinkClick r:id="rId2"/>
              </a:rPr>
              <a:t/>
            </a:r>
            <a:br>
              <a:rPr lang="el-GR" sz="4000" b="1" kern="1800" dirty="0" smtClean="0">
                <a:solidFill>
                  <a:srgbClr val="FF0000"/>
                </a:solidFill>
                <a:ea typeface="Times New Roman"/>
                <a:cs typeface="Open Sans"/>
                <a:hlinkClick r:id="rId2"/>
              </a:rPr>
            </a:br>
            <a:r>
              <a:rPr lang="el-GR" sz="4000" b="1" kern="1800" dirty="0" smtClean="0">
                <a:solidFill>
                  <a:srgbClr val="FF0000"/>
                </a:solidFill>
                <a:ea typeface="Times New Roman"/>
                <a:cs typeface="Open Sans"/>
                <a:hlinkClick r:id="rId2"/>
              </a:rPr>
              <a:t/>
            </a:r>
            <a:br>
              <a:rPr lang="el-GR" sz="4000" b="1" kern="1800" dirty="0" smtClean="0">
                <a:solidFill>
                  <a:srgbClr val="FF0000"/>
                </a:solidFill>
                <a:ea typeface="Times New Roman"/>
                <a:cs typeface="Open Sans"/>
                <a:hlinkClick r:id="rId2"/>
              </a:rPr>
            </a:br>
            <a:r>
              <a:rPr lang="el-GR" sz="4000" kern="1800" dirty="0">
                <a:solidFill>
                  <a:srgbClr val="FF0000"/>
                </a:solidFill>
                <a:ea typeface="Times New Roman"/>
                <a:cs typeface="Open Sans"/>
                <a:hlinkClick r:id="rId2"/>
              </a:rPr>
              <a:t/>
            </a:r>
            <a:br>
              <a:rPr lang="el-GR" sz="4000" kern="1800" dirty="0">
                <a:solidFill>
                  <a:srgbClr val="FF0000"/>
                </a:solidFill>
                <a:ea typeface="Times New Roman"/>
                <a:cs typeface="Open Sans"/>
                <a:hlinkClick r:id="rId2"/>
              </a:rPr>
            </a:br>
            <a:r>
              <a:rPr lang="el-GR" sz="4000" kern="1800" dirty="0" smtClean="0">
                <a:solidFill>
                  <a:srgbClr val="FF0000"/>
                </a:solidFill>
                <a:ea typeface="Times New Roman"/>
                <a:cs typeface="Open Sans"/>
                <a:hlinkClick r:id="rId2"/>
              </a:rPr>
              <a:t/>
            </a:r>
            <a:br>
              <a:rPr lang="el-GR" sz="4000" kern="1800" dirty="0" smtClean="0">
                <a:solidFill>
                  <a:srgbClr val="FF0000"/>
                </a:solidFill>
                <a:ea typeface="Times New Roman"/>
                <a:cs typeface="Open Sans"/>
                <a:hlinkClick r:id="rId2"/>
              </a:rPr>
            </a:br>
            <a:r>
              <a:rPr lang="el-GR" sz="4000" kern="1800" dirty="0">
                <a:solidFill>
                  <a:srgbClr val="FF0000"/>
                </a:solidFill>
                <a:ea typeface="Times New Roman"/>
                <a:cs typeface="Open Sans"/>
                <a:hlinkClick r:id="rId2"/>
              </a:rPr>
              <a:t/>
            </a:r>
            <a:br>
              <a:rPr lang="el-GR" sz="4000" kern="1800" dirty="0">
                <a:solidFill>
                  <a:srgbClr val="FF0000"/>
                </a:solidFill>
                <a:ea typeface="Times New Roman"/>
                <a:cs typeface="Open Sans"/>
                <a:hlinkClick r:id="rId2"/>
              </a:rPr>
            </a:br>
            <a:r>
              <a:rPr lang="el-GR" sz="4000" b="1" kern="1800" dirty="0" err="1" smtClean="0">
                <a:solidFill>
                  <a:srgbClr val="FF0000"/>
                </a:solidFill>
                <a:ea typeface="Times New Roman"/>
                <a:cs typeface="Open Sans"/>
                <a:hlinkClick r:id="rId2"/>
              </a:rPr>
              <a:t>Kahoot</a:t>
            </a:r>
            <a:r>
              <a:rPr lang="el-GR" sz="4000" b="1" kern="1800" dirty="0" smtClean="0">
                <a:solidFill>
                  <a:srgbClr val="FF0000"/>
                </a:solidFill>
                <a:ea typeface="Times New Roman"/>
                <a:cs typeface="Open Sans"/>
                <a:hlinkClick r:id="rId2"/>
              </a:rPr>
              <a:t> </a:t>
            </a:r>
            <a:endParaRPr lang="el-GR"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6096" y="260648"/>
            <a:ext cx="3384376" cy="6267425"/>
          </a:xfrm>
          <a:ln w="76200">
            <a:solidFill>
              <a:srgbClr val="FF0000"/>
            </a:solidFill>
          </a:ln>
        </p:spPr>
      </p:pic>
      <p:sp>
        <p:nvSpPr>
          <p:cNvPr id="6" name="Θέση κειμένου 5"/>
          <p:cNvSpPr>
            <a:spLocks noGrp="1"/>
          </p:cNvSpPr>
          <p:nvPr>
            <p:ph type="body" sz="half" idx="2"/>
          </p:nvPr>
        </p:nvSpPr>
        <p:spPr>
          <a:xfrm>
            <a:off x="323528" y="1196752"/>
            <a:ext cx="4968552" cy="5328591"/>
          </a:xfrm>
          <a:ln w="76200">
            <a:solidFill>
              <a:srgbClr val="FF0000"/>
            </a:solidFill>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nSpc>
                <a:spcPct val="150000"/>
              </a:lnSpc>
            </a:pPr>
            <a:r>
              <a:rPr lang="el-GR" sz="2000" dirty="0">
                <a:solidFill>
                  <a:srgbClr val="000000"/>
                </a:solidFill>
              </a:rPr>
              <a:t>Το </a:t>
            </a:r>
            <a:r>
              <a:rPr lang="el-GR" sz="2000" dirty="0" err="1">
                <a:solidFill>
                  <a:srgbClr val="000000"/>
                </a:solidFill>
              </a:rPr>
              <a:t>Kahoot</a:t>
            </a:r>
            <a:r>
              <a:rPr lang="el-GR" sz="2000" dirty="0">
                <a:solidFill>
                  <a:srgbClr val="000000"/>
                </a:solidFill>
              </a:rPr>
              <a:t> είναι ένα ιδιαίτερα χρήσιμο και εύχρηστο εργαλείο αξιολόγησης των </a:t>
            </a:r>
            <a:r>
              <a:rPr lang="el-GR" sz="2000" dirty="0" smtClean="0">
                <a:solidFill>
                  <a:srgbClr val="000000"/>
                </a:solidFill>
              </a:rPr>
              <a:t>μαθητών </a:t>
            </a:r>
            <a:r>
              <a:rPr lang="el-GR" sz="2000" dirty="0">
                <a:solidFill>
                  <a:srgbClr val="000000"/>
                </a:solidFill>
              </a:rPr>
              <a:t>σας σε πραγματικό χρόνο. Μπορεί να χρησιμοποιηθεί σε όλα τα γνωστικά αντικείμενα δίνοντας κίνητρο στους μαθητές να προσέχουν και να μελετούν </a:t>
            </a:r>
            <a:r>
              <a:rPr lang="el-GR" sz="2000" dirty="0" smtClean="0">
                <a:solidFill>
                  <a:srgbClr val="000000"/>
                </a:solidFill>
              </a:rPr>
              <a:t>περισσότερο </a:t>
            </a:r>
            <a:r>
              <a:rPr lang="el-GR" sz="2000" dirty="0">
                <a:solidFill>
                  <a:srgbClr val="000000"/>
                </a:solidFill>
              </a:rPr>
              <a:t>ώστε να πετύχουν καλό σκορ</a:t>
            </a:r>
            <a:r>
              <a:rPr lang="el-GR" sz="2000" dirty="0" smtClean="0">
                <a:solidFill>
                  <a:srgbClr val="000000"/>
                </a:solidFill>
              </a:rPr>
              <a:t>.</a:t>
            </a:r>
          </a:p>
          <a:p>
            <a:pPr>
              <a:lnSpc>
                <a:spcPct val="150000"/>
              </a:lnSpc>
            </a:pPr>
            <a:r>
              <a:rPr lang="el-GR" sz="2000" dirty="0" smtClean="0">
                <a:solidFill>
                  <a:srgbClr val="000000"/>
                </a:solidFill>
              </a:rPr>
              <a:t>Το </a:t>
            </a:r>
            <a:r>
              <a:rPr lang="el-GR" sz="2000" dirty="0">
                <a:solidFill>
                  <a:srgbClr val="000000"/>
                </a:solidFill>
              </a:rPr>
              <a:t>περιβάλλον χρήσης του είναι φιλικό προς τον χρήστη με έντονα χρώματα και διασκεδαστική μουσική. Μπορεί επίσης να </a:t>
            </a:r>
            <a:r>
              <a:rPr lang="el-GR" sz="2000" dirty="0" smtClean="0">
                <a:solidFill>
                  <a:srgbClr val="000000"/>
                </a:solidFill>
              </a:rPr>
              <a:t>χρησιμοποιηθεί </a:t>
            </a:r>
            <a:r>
              <a:rPr lang="el-GR" sz="2000" dirty="0">
                <a:solidFill>
                  <a:srgbClr val="000000"/>
                </a:solidFill>
              </a:rPr>
              <a:t>για την ενίσχυση της συνεργασίας ανάμεσα στους μαθητές σας καθώς μπορείτε να έχετε ομάδες μαθητών ανά μια ηλεκτρονική συσκευή. Τέλος, μπορείτε να εμπλέξετε και τους μαθητές σας ενεργά στη δημιουργία ενός κουίζ, </a:t>
            </a:r>
            <a:r>
              <a:rPr lang="el-GR" sz="2000" dirty="0" smtClean="0">
                <a:solidFill>
                  <a:srgbClr val="000000"/>
                </a:solidFill>
              </a:rPr>
              <a:t>κινητοποιώντας </a:t>
            </a:r>
            <a:r>
              <a:rPr lang="el-GR" sz="2000" dirty="0">
                <a:solidFill>
                  <a:srgbClr val="000000"/>
                </a:solidFill>
              </a:rPr>
              <a:t>τους έτσι να εντρυφήσουν περισσότερο σε ένα θέμα. </a:t>
            </a:r>
            <a:endParaRPr lang="el-GR" dirty="0"/>
          </a:p>
        </p:txBody>
      </p:sp>
    </p:spTree>
    <p:extLst>
      <p:ext uri="{BB962C8B-B14F-4D97-AF65-F5344CB8AC3E}">
        <p14:creationId xmlns:p14="http://schemas.microsoft.com/office/powerpoint/2010/main" val="272621266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60648"/>
            <a:ext cx="4608512" cy="707676"/>
          </a:xfrm>
          <a:ln w="76200">
            <a:solidFill>
              <a:srgbClr val="FF0000"/>
            </a:solidFill>
          </a:ln>
        </p:spPr>
        <p:style>
          <a:lnRef idx="1">
            <a:schemeClr val="accent5"/>
          </a:lnRef>
          <a:fillRef idx="2">
            <a:schemeClr val="accent5"/>
          </a:fillRef>
          <a:effectRef idx="1">
            <a:schemeClr val="accent5"/>
          </a:effectRef>
          <a:fontRef idx="minor">
            <a:schemeClr val="dk1"/>
          </a:fontRef>
        </p:style>
        <p:txBody>
          <a:bodyPr>
            <a:noAutofit/>
          </a:bodyPr>
          <a:lstStyle/>
          <a:p>
            <a:pPr marL="342900" lvl="0" indent="-342900" algn="ctr">
              <a:lnSpc>
                <a:spcPct val="150000"/>
              </a:lnSpc>
              <a:spcBef>
                <a:spcPct val="20000"/>
              </a:spcBef>
              <a:spcAft>
                <a:spcPts val="600"/>
              </a:spcAft>
            </a:pPr>
            <a:r>
              <a:rPr lang="el-GR" sz="3200" b="0" u="sng" dirty="0" err="1">
                <a:solidFill>
                  <a:srgbClr val="0000FF"/>
                </a:solidFill>
                <a:ea typeface="Calibri"/>
                <a:cs typeface="Times New Roman"/>
                <a:hlinkClick r:id="rId3"/>
              </a:rPr>
              <a:t>Crossword</a:t>
            </a:r>
            <a:r>
              <a:rPr lang="el-GR" sz="3200" b="0" u="sng" dirty="0">
                <a:solidFill>
                  <a:srgbClr val="0000FF"/>
                </a:solidFill>
                <a:ea typeface="Calibri"/>
                <a:cs typeface="Times New Roman"/>
                <a:hlinkClick r:id="rId3"/>
              </a:rPr>
              <a:t> </a:t>
            </a:r>
            <a:r>
              <a:rPr lang="el-GR" sz="3200" b="0" u="sng" dirty="0" err="1">
                <a:solidFill>
                  <a:srgbClr val="0000FF"/>
                </a:solidFill>
                <a:ea typeface="Calibri"/>
                <a:cs typeface="Times New Roman"/>
                <a:hlinkClick r:id="rId3"/>
              </a:rPr>
              <a:t>Labs</a:t>
            </a:r>
            <a:endParaRPr lang="el-GR" sz="3200" b="0" dirty="0">
              <a:solidFill>
                <a:prstClr val="white"/>
              </a:solidFill>
            </a:endParaRPr>
          </a:p>
        </p:txBody>
      </p:sp>
      <p:sp>
        <p:nvSpPr>
          <p:cNvPr id="4" name="Θέση κειμένου 3"/>
          <p:cNvSpPr>
            <a:spLocks noGrp="1"/>
          </p:cNvSpPr>
          <p:nvPr>
            <p:ph type="body" sz="half" idx="2"/>
          </p:nvPr>
        </p:nvSpPr>
        <p:spPr>
          <a:xfrm>
            <a:off x="251519" y="1052736"/>
            <a:ext cx="4536505" cy="5616623"/>
          </a:xfrm>
          <a:ln w="76200">
            <a:solidFill>
              <a:srgbClr val="FF0000"/>
            </a:solidFill>
          </a:ln>
        </p:spPr>
        <p:style>
          <a:lnRef idx="1">
            <a:schemeClr val="accent5"/>
          </a:lnRef>
          <a:fillRef idx="2">
            <a:schemeClr val="accent5"/>
          </a:fillRef>
          <a:effectRef idx="1">
            <a:schemeClr val="accent5"/>
          </a:effectRef>
          <a:fontRef idx="minor">
            <a:schemeClr val="dk1"/>
          </a:fontRef>
        </p:style>
        <p:txBody>
          <a:bodyPr>
            <a:noAutofit/>
          </a:bodyPr>
          <a:lstStyle/>
          <a:p>
            <a:pPr algn="just">
              <a:lnSpc>
                <a:spcPct val="150000"/>
              </a:lnSpc>
            </a:pPr>
            <a:r>
              <a:rPr lang="el-GR" sz="1600" dirty="0" smtClean="0">
                <a:ea typeface="Calibri"/>
                <a:cs typeface="Times New Roman"/>
              </a:rPr>
              <a:t>Το</a:t>
            </a:r>
            <a:r>
              <a:rPr lang="el-GR" sz="1600" dirty="0">
                <a:ea typeface="Calibri"/>
                <a:cs typeface="Times New Roman"/>
              </a:rPr>
              <a:t> </a:t>
            </a:r>
            <a:r>
              <a:rPr lang="el-GR" sz="1600" u="sng" dirty="0" err="1">
                <a:solidFill>
                  <a:srgbClr val="0000FF"/>
                </a:solidFill>
                <a:ea typeface="Calibri"/>
                <a:cs typeface="Times New Roman"/>
                <a:hlinkClick r:id="rId3"/>
              </a:rPr>
              <a:t>Crossword</a:t>
            </a:r>
            <a:r>
              <a:rPr lang="el-GR" sz="1600" u="sng" dirty="0">
                <a:solidFill>
                  <a:srgbClr val="0000FF"/>
                </a:solidFill>
                <a:ea typeface="Calibri"/>
                <a:cs typeface="Times New Roman"/>
                <a:hlinkClick r:id="rId3"/>
              </a:rPr>
              <a:t> </a:t>
            </a:r>
            <a:r>
              <a:rPr lang="el-GR" sz="1600" u="sng" dirty="0" err="1">
                <a:solidFill>
                  <a:srgbClr val="0000FF"/>
                </a:solidFill>
                <a:ea typeface="Calibri"/>
                <a:cs typeface="Times New Roman"/>
                <a:hlinkClick r:id="rId3"/>
              </a:rPr>
              <a:t>Labs</a:t>
            </a:r>
            <a:r>
              <a:rPr lang="el-GR" sz="1600" u="sng" dirty="0">
                <a:solidFill>
                  <a:srgbClr val="0000FF"/>
                </a:solidFill>
                <a:ea typeface="Calibri"/>
                <a:cs typeface="Times New Roman"/>
                <a:hlinkClick r:id="rId3"/>
              </a:rPr>
              <a:t> </a:t>
            </a:r>
            <a:r>
              <a:rPr lang="el-GR" sz="1600" dirty="0">
                <a:ea typeface="Calibri"/>
                <a:cs typeface="Times New Roman"/>
              </a:rPr>
              <a:t>είναι μία από τις ελάχιστες εφαρμογές για σταυρόλεξα που υποστηρίζουν την ελληνική γλώσσα. </a:t>
            </a:r>
            <a:endParaRPr lang="el-GR" sz="1600" dirty="0" smtClean="0">
              <a:ea typeface="Calibri"/>
              <a:cs typeface="Times New Roman"/>
            </a:endParaRPr>
          </a:p>
          <a:p>
            <a:pPr algn="just">
              <a:lnSpc>
                <a:spcPct val="150000"/>
              </a:lnSpc>
            </a:pPr>
            <a:r>
              <a:rPr lang="el-GR" sz="1600" dirty="0" smtClean="0">
                <a:ea typeface="Calibri"/>
                <a:cs typeface="Times New Roman"/>
              </a:rPr>
              <a:t>Είναι </a:t>
            </a:r>
            <a:r>
              <a:rPr lang="el-GR" sz="1600" dirty="0">
                <a:ea typeface="Calibri"/>
                <a:cs typeface="Times New Roman"/>
              </a:rPr>
              <a:t>ιδιαίτερα απλό στη χρήση του, δεν απαιτεί δημιουργία λογαριασμού και δεν θα σας πάρει πάνω από λίγα λεπτά για να δημιουργήσετε το σταυρόλεξο που επιθυμείτε</a:t>
            </a:r>
            <a:r>
              <a:rPr lang="el-GR" sz="1600" dirty="0" smtClean="0">
                <a:ea typeface="Calibri"/>
                <a:cs typeface="Times New Roman"/>
              </a:rPr>
              <a:t>.</a:t>
            </a:r>
          </a:p>
          <a:p>
            <a:pPr algn="just">
              <a:lnSpc>
                <a:spcPct val="150000"/>
              </a:lnSpc>
              <a:spcAft>
                <a:spcPts val="600"/>
              </a:spcAft>
            </a:pPr>
            <a:r>
              <a:rPr lang="el-GR" sz="1600" dirty="0" smtClean="0">
                <a:ea typeface="Calibri"/>
                <a:cs typeface="Times New Roman"/>
              </a:rPr>
              <a:t> </a:t>
            </a:r>
            <a:r>
              <a:rPr lang="el-GR" sz="1600" dirty="0">
                <a:ea typeface="Calibri"/>
                <a:cs typeface="Times New Roman"/>
              </a:rPr>
              <a:t>Τα σταυρόλεξα αποτελούν ένα ελκυστικό εργαλείο, τόσο για τους εκπαιδευτικούς όσο και για τους μαθητές. Είναι ένας όμορφος τρόπος για να αξιολογήσουμε τη γνώση με ψυχαγωγικό τρόπο χωρίς να  αντιμετωπίζουμε τις γνωστές αντιδράσεις των μαθητών όταν πρόκειται να αξιολογηθούν. </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59338" y="188640"/>
            <a:ext cx="4033142" cy="648072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69205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641"/>
            <a:ext cx="8640960" cy="936104"/>
          </a:xfrm>
          <a:solidFill>
            <a:srgbClr val="FFFF00"/>
          </a:solidFill>
        </p:spPr>
        <p:txBody>
          <a:bodyPr>
            <a:normAutofit fontScale="90000"/>
          </a:bodyPr>
          <a:lstStyle/>
          <a:p>
            <a:pPr algn="ctr"/>
            <a:r>
              <a:rPr lang="el-GR" dirty="0"/>
              <a:t/>
            </a:r>
            <a:br>
              <a:rPr lang="el-GR" dirty="0"/>
            </a:br>
            <a:r>
              <a:rPr lang="el-GR" dirty="0"/>
              <a:t> </a:t>
            </a:r>
            <a:r>
              <a:rPr lang="el-GR" sz="3300" b="1" dirty="0">
                <a:solidFill>
                  <a:srgbClr val="FF0000"/>
                </a:solidFill>
              </a:rPr>
              <a:t>Δημιουργία </a:t>
            </a:r>
            <a:r>
              <a:rPr lang="el-GR" sz="3300" b="1" dirty="0" err="1" smtClean="0">
                <a:solidFill>
                  <a:srgbClr val="FF0000"/>
                </a:solidFill>
              </a:rPr>
              <a:t>διαδραστικής</a:t>
            </a:r>
            <a:r>
              <a:rPr lang="el-GR" sz="3300" b="1" dirty="0" smtClean="0">
                <a:solidFill>
                  <a:srgbClr val="FF0000"/>
                </a:solidFill>
              </a:rPr>
              <a:t> αφίσας </a:t>
            </a:r>
            <a:r>
              <a:rPr lang="el-GR" sz="3300" b="1" dirty="0">
                <a:solidFill>
                  <a:srgbClr val="FF0000"/>
                </a:solidFill>
              </a:rPr>
              <a:t>με το </a:t>
            </a:r>
            <a:r>
              <a:rPr lang="el-GR" sz="3300" b="1" dirty="0" err="1">
                <a:solidFill>
                  <a:srgbClr val="FF0000"/>
                </a:solidFill>
              </a:rPr>
              <a:t>Thinglink</a:t>
            </a:r>
            <a:r>
              <a:rPr lang="el-GR" dirty="0"/>
              <a:t/>
            </a:r>
            <a:br>
              <a:rPr lang="el-GR" dirty="0"/>
            </a:br>
            <a:r>
              <a:rPr lang="el-GR" dirty="0" smtClean="0"/>
              <a:t> </a:t>
            </a:r>
            <a:endParaRPr lang="el-GR" dirty="0"/>
          </a:p>
        </p:txBody>
      </p:sp>
      <p:sp>
        <p:nvSpPr>
          <p:cNvPr id="3" name="Θέση περιεχομένου 2"/>
          <p:cNvSpPr>
            <a:spLocks noGrp="1"/>
          </p:cNvSpPr>
          <p:nvPr>
            <p:ph sz="half" idx="1"/>
          </p:nvPr>
        </p:nvSpPr>
        <p:spPr>
          <a:xfrm>
            <a:off x="457200" y="1340768"/>
            <a:ext cx="4038600" cy="4785399"/>
          </a:xfrm>
          <a:solidFill>
            <a:schemeClr val="accent3">
              <a:lumMod val="20000"/>
              <a:lumOff val="80000"/>
            </a:schemeClr>
          </a:solidFill>
          <a:ln w="76200">
            <a:solidFill>
              <a:srgbClr val="FF0000"/>
            </a:solidFill>
          </a:ln>
        </p:spPr>
        <p:txBody>
          <a:bodyPr vert="horz" wrap="square" lIns="121899" tIns="60949" rIns="121899" bIns="60949" numCol="1" anchor="t" anchorCtr="0" compatLnSpc="1">
            <a:prstTxWarp prst="textNoShape">
              <a:avLst/>
            </a:prstTxWarp>
          </a:bodyPr>
          <a:lstStyle/>
          <a:p>
            <a:pPr marL="455613" indent="-455613" defTabSz="1217613" eaLnBrk="0" fontAlgn="base" hangingPunct="0">
              <a:lnSpc>
                <a:spcPct val="150000"/>
              </a:lnSpc>
              <a:spcAft>
                <a:spcPct val="0"/>
              </a:spcAft>
              <a:buFont typeface="Arial" charset="0"/>
            </a:pPr>
            <a:r>
              <a:rPr lang="el-GR" sz="2400" dirty="0">
                <a:solidFill>
                  <a:schemeClr val="tx1"/>
                </a:solidFill>
              </a:rPr>
              <a:t>Το </a:t>
            </a:r>
            <a:r>
              <a:rPr lang="el-GR" sz="2400" dirty="0" err="1">
                <a:solidFill>
                  <a:schemeClr val="tx1"/>
                </a:solidFill>
                <a:hlinkClick r:id="rId2"/>
              </a:rPr>
              <a:t>thinglink</a:t>
            </a:r>
            <a:r>
              <a:rPr lang="en-US" sz="2400" dirty="0">
                <a:solidFill>
                  <a:schemeClr val="tx1"/>
                </a:solidFill>
                <a:hlinkClick r:id="rId2"/>
              </a:rPr>
              <a:t> </a:t>
            </a:r>
            <a:r>
              <a:rPr lang="el-GR" sz="2400" dirty="0">
                <a:solidFill>
                  <a:schemeClr val="tx1"/>
                </a:solidFill>
              </a:rPr>
              <a:t>είναι μια εφαρμογή, στην οποία μπορούμε να δημιουργήσουμε μια </a:t>
            </a:r>
            <a:r>
              <a:rPr lang="el-GR" sz="2400" dirty="0" err="1">
                <a:solidFill>
                  <a:schemeClr val="tx1"/>
                </a:solidFill>
              </a:rPr>
              <a:t>διαδραστική</a:t>
            </a:r>
            <a:r>
              <a:rPr lang="en-US" sz="2400" dirty="0">
                <a:solidFill>
                  <a:schemeClr val="tx1"/>
                </a:solidFill>
              </a:rPr>
              <a:t> </a:t>
            </a:r>
            <a:r>
              <a:rPr lang="el-GR" sz="2400" dirty="0">
                <a:solidFill>
                  <a:schemeClr val="tx1"/>
                </a:solidFill>
              </a:rPr>
              <a:t>αφίσα με βίντεο, συνδέσμους, εικόνες, κείμενο κλπ,</a:t>
            </a:r>
          </a:p>
          <a:p>
            <a:pPr marL="455613" indent="-455613" defTabSz="1217613" eaLnBrk="0" fontAlgn="base" hangingPunct="0">
              <a:lnSpc>
                <a:spcPct val="150000"/>
              </a:lnSpc>
              <a:spcAft>
                <a:spcPct val="0"/>
              </a:spcAft>
              <a:buFont typeface="Arial" charset="0"/>
            </a:pPr>
            <a:endParaRPr lang="el-GR" sz="2000" dirty="0">
              <a:solidFill>
                <a:schemeClr val="tx1"/>
              </a:solidFill>
            </a:endParaRPr>
          </a:p>
        </p:txBody>
      </p:sp>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916832"/>
            <a:ext cx="3462028" cy="3960440"/>
          </a:xfrm>
          <a:ln w="38100">
            <a:solidFill>
              <a:srgbClr val="FF0000"/>
            </a:solidFill>
          </a:ln>
        </p:spPr>
      </p:pic>
    </p:spTree>
    <p:extLst>
      <p:ext uri="{BB962C8B-B14F-4D97-AF65-F5344CB8AC3E}">
        <p14:creationId xmlns:p14="http://schemas.microsoft.com/office/powerpoint/2010/main" val="310617822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332657"/>
            <a:ext cx="8496944" cy="792088"/>
          </a:xfrm>
          <a:solidFill>
            <a:srgbClr val="FFFF00"/>
          </a:solidFill>
        </p:spPr>
        <p:txBody>
          <a:bodyPr vert="horz" lIns="121899" tIns="60949" rIns="121899" bIns="60949" rtlCol="0" anchor="ctr">
            <a:normAutofit fontScale="90000"/>
          </a:bodyPr>
          <a:lstStyle/>
          <a:p>
            <a:pPr algn="ctr"/>
            <a:r>
              <a:rPr lang="el-GR" sz="3100" b="1" dirty="0" smtClean="0">
                <a:solidFill>
                  <a:srgbClr val="FF0000"/>
                </a:solidFill>
              </a:rPr>
              <a:t>	</a:t>
            </a:r>
            <a:br>
              <a:rPr lang="el-GR" sz="3100" b="1" dirty="0" smtClean="0">
                <a:solidFill>
                  <a:srgbClr val="FF0000"/>
                </a:solidFill>
              </a:rPr>
            </a:br>
            <a:r>
              <a:rPr lang="el-GR" sz="3100" b="1" dirty="0" smtClean="0">
                <a:solidFill>
                  <a:srgbClr val="FF0000"/>
                </a:solidFill>
              </a:rPr>
              <a:t>Δημιουργία </a:t>
            </a:r>
            <a:r>
              <a:rPr lang="el-GR" sz="3100" b="1" dirty="0">
                <a:solidFill>
                  <a:srgbClr val="FF0000"/>
                </a:solidFill>
              </a:rPr>
              <a:t>εκπαιδευτικών πόρων με το </a:t>
            </a:r>
            <a:r>
              <a:rPr lang="el-GR" sz="3100" b="1" dirty="0" err="1" smtClean="0">
                <a:solidFill>
                  <a:srgbClr val="FF0000"/>
                </a:solidFill>
              </a:rPr>
              <a:t>Genial.ly</a:t>
            </a:r>
            <a:r>
              <a:rPr lang="el-GR" dirty="0"/>
              <a:t>  </a:t>
            </a:r>
            <a:br>
              <a:rPr lang="el-GR" dirty="0"/>
            </a:br>
            <a:endParaRPr lang="el-GR" dirty="0"/>
          </a:p>
        </p:txBody>
      </p:sp>
      <p:sp>
        <p:nvSpPr>
          <p:cNvPr id="3" name="Θέση περιεχομένου 2"/>
          <p:cNvSpPr>
            <a:spLocks noGrp="1"/>
          </p:cNvSpPr>
          <p:nvPr>
            <p:ph sz="half" idx="1"/>
          </p:nvPr>
        </p:nvSpPr>
        <p:spPr>
          <a:xfrm>
            <a:off x="457200" y="1340768"/>
            <a:ext cx="4258816" cy="4785399"/>
          </a:xfrm>
          <a:solidFill>
            <a:schemeClr val="accent3">
              <a:lumMod val="20000"/>
              <a:lumOff val="80000"/>
            </a:schemeClr>
          </a:solidFill>
          <a:ln w="76200">
            <a:solidFill>
              <a:srgbClr val="FF0000"/>
            </a:solidFill>
          </a:ln>
        </p:spPr>
        <p:txBody>
          <a:bodyPr vert="horz" wrap="square" lIns="121899" tIns="60949" rIns="121899" bIns="60949" numCol="1" rtlCol="0" anchor="t" anchorCtr="0" compatLnSpc="1">
            <a:prstTxWarp prst="textNoShape">
              <a:avLst/>
            </a:prstTxWarp>
            <a:normAutofit/>
          </a:bodyPr>
          <a:lstStyle/>
          <a:p>
            <a:pPr marL="455613" indent="-455613" defTabSz="1217613" eaLnBrk="0" fontAlgn="base" hangingPunct="0">
              <a:lnSpc>
                <a:spcPct val="150000"/>
              </a:lnSpc>
              <a:spcAft>
                <a:spcPct val="0"/>
              </a:spcAft>
              <a:buFont typeface="Arial" charset="0"/>
              <a:buChar char="•"/>
            </a:pPr>
            <a:r>
              <a:rPr lang="el-GR" sz="2000" dirty="0" smtClean="0">
                <a:solidFill>
                  <a:schemeClr val="tx1"/>
                </a:solidFill>
              </a:rPr>
              <a:t>Το </a:t>
            </a:r>
            <a:r>
              <a:rPr lang="el-GR" sz="2000" dirty="0" err="1" smtClean="0">
                <a:solidFill>
                  <a:schemeClr val="tx1"/>
                </a:solidFill>
                <a:hlinkClick r:id="rId2"/>
              </a:rPr>
              <a:t>Genially</a:t>
            </a:r>
            <a:r>
              <a:rPr lang="el-GR" sz="2000" dirty="0">
                <a:solidFill>
                  <a:schemeClr val="tx1"/>
                </a:solidFill>
                <a:hlinkClick r:id="rId2"/>
              </a:rPr>
              <a:t>  </a:t>
            </a:r>
            <a:r>
              <a:rPr lang="el-GR" sz="2000" dirty="0">
                <a:solidFill>
                  <a:schemeClr val="tx1"/>
                </a:solidFill>
              </a:rPr>
              <a:t> </a:t>
            </a:r>
            <a:r>
              <a:rPr lang="el-GR" sz="2000" dirty="0" smtClean="0">
                <a:solidFill>
                  <a:schemeClr val="tx1"/>
                </a:solidFill>
              </a:rPr>
              <a:t>είναι ένα </a:t>
            </a:r>
            <a:r>
              <a:rPr lang="el-GR" sz="2000" dirty="0">
                <a:solidFill>
                  <a:schemeClr val="tx1"/>
                </a:solidFill>
              </a:rPr>
              <a:t>διαδικτυακό εργαλείο </a:t>
            </a:r>
            <a:r>
              <a:rPr lang="el-GR" sz="2000" dirty="0" smtClean="0">
                <a:solidFill>
                  <a:schemeClr val="tx1"/>
                </a:solidFill>
              </a:rPr>
              <a:t>δημιουργία </a:t>
            </a:r>
            <a:r>
              <a:rPr lang="el-GR" sz="2000" dirty="0">
                <a:solidFill>
                  <a:schemeClr val="tx1"/>
                </a:solidFill>
              </a:rPr>
              <a:t>εκπαιδευτικών πόρων </a:t>
            </a:r>
            <a:r>
              <a:rPr lang="el-GR" sz="2000" dirty="0" smtClean="0">
                <a:solidFill>
                  <a:schemeClr val="tx1"/>
                </a:solidFill>
              </a:rPr>
              <a:t>.</a:t>
            </a:r>
          </a:p>
          <a:p>
            <a:pPr marL="455613" indent="-455613" defTabSz="1217613" eaLnBrk="0" fontAlgn="base" hangingPunct="0">
              <a:lnSpc>
                <a:spcPct val="150000"/>
              </a:lnSpc>
              <a:spcAft>
                <a:spcPct val="0"/>
              </a:spcAft>
              <a:buFont typeface="Arial" charset="0"/>
              <a:buChar char="•"/>
            </a:pPr>
            <a:r>
              <a:rPr lang="el-GR" sz="2000" dirty="0" smtClean="0">
                <a:solidFill>
                  <a:schemeClr val="tx1"/>
                </a:solidFill>
              </a:rPr>
              <a:t> Με αυτό μπορούμε να δημιουργήσουμε παρουσιάσεις</a:t>
            </a:r>
            <a:r>
              <a:rPr lang="el-GR" sz="2000" dirty="0">
                <a:solidFill>
                  <a:schemeClr val="tx1"/>
                </a:solidFill>
              </a:rPr>
              <a:t>, </a:t>
            </a:r>
            <a:r>
              <a:rPr lang="el-GR" sz="2000" dirty="0" err="1">
                <a:solidFill>
                  <a:schemeClr val="tx1"/>
                </a:solidFill>
              </a:rPr>
              <a:t>διαδραστικές</a:t>
            </a:r>
            <a:r>
              <a:rPr lang="el-GR" sz="2000" dirty="0">
                <a:solidFill>
                  <a:schemeClr val="tx1"/>
                </a:solidFill>
              </a:rPr>
              <a:t> εικόνες, κουίζ, διαδραστικά παιχνίδια κτλ)</a:t>
            </a:r>
          </a:p>
          <a:p>
            <a:pPr marL="455613" indent="-455613" defTabSz="1217613" eaLnBrk="0" fontAlgn="base" hangingPunct="0">
              <a:lnSpc>
                <a:spcPct val="150000"/>
              </a:lnSpc>
              <a:spcAft>
                <a:spcPct val="0"/>
              </a:spcAft>
              <a:buFont typeface="Arial" charset="0"/>
            </a:pPr>
            <a:r>
              <a:rPr lang="el-GR" sz="2000" dirty="0">
                <a:solidFill>
                  <a:schemeClr val="tx1"/>
                </a:solidFill>
                <a:hlinkClick r:id="rId3"/>
              </a:rPr>
              <a:t>ΟΔΗΓΟΣ </a:t>
            </a:r>
            <a:r>
              <a:rPr lang="el-GR" sz="2000" dirty="0" smtClean="0">
                <a:solidFill>
                  <a:schemeClr val="tx1"/>
                </a:solidFill>
                <a:hlinkClick r:id="rId3"/>
              </a:rPr>
              <a:t>ΧΡΗΣΗΣ</a:t>
            </a:r>
            <a:r>
              <a:rPr lang="el-GR" sz="2000" dirty="0" smtClean="0">
                <a:solidFill>
                  <a:schemeClr val="tx1"/>
                </a:solidFill>
              </a:rPr>
              <a:t>  </a:t>
            </a:r>
            <a:r>
              <a:rPr lang="el-GR" sz="1600" dirty="0" smtClean="0">
                <a:solidFill>
                  <a:schemeClr val="tx1"/>
                </a:solidFill>
              </a:rPr>
              <a:t>(Μ. </a:t>
            </a:r>
            <a:r>
              <a:rPr lang="el-GR" sz="1600" dirty="0" err="1" smtClean="0">
                <a:solidFill>
                  <a:schemeClr val="tx1"/>
                </a:solidFill>
              </a:rPr>
              <a:t>Τσαπάρα</a:t>
            </a:r>
            <a:r>
              <a:rPr lang="el-GR" sz="1600" dirty="0" smtClean="0">
                <a:solidFill>
                  <a:schemeClr val="tx1"/>
                </a:solidFill>
              </a:rPr>
              <a:t> – Α. </a:t>
            </a:r>
            <a:r>
              <a:rPr lang="el-GR" sz="1600" dirty="0" err="1" smtClean="0"/>
              <a:t>Αρκουλή</a:t>
            </a:r>
            <a:r>
              <a:rPr lang="el-GR" sz="1600" dirty="0" smtClean="0"/>
              <a:t>)</a:t>
            </a:r>
            <a:endParaRPr lang="el-GR" sz="1600" dirty="0" smtClean="0">
              <a:solidFill>
                <a:schemeClr val="tx1"/>
              </a:solidFill>
            </a:endParaRPr>
          </a:p>
          <a:p>
            <a:pPr marL="455613" indent="-455613" defTabSz="1217613" eaLnBrk="0" fontAlgn="base" hangingPunct="0">
              <a:lnSpc>
                <a:spcPct val="150000"/>
              </a:lnSpc>
              <a:spcAft>
                <a:spcPct val="0"/>
              </a:spcAft>
              <a:buFont typeface="Arial" charset="0"/>
            </a:pPr>
            <a:endParaRPr lang="el-GR" sz="2000" dirty="0">
              <a:solidFill>
                <a:schemeClr val="tx1"/>
              </a:solidFill>
            </a:endParaRPr>
          </a:p>
        </p:txBody>
      </p:sp>
      <p:pic>
        <p:nvPicPr>
          <p:cNvPr id="5" name="Θέση περιεχομένου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60032" y="1988840"/>
            <a:ext cx="3754760" cy="3754760"/>
          </a:xfrm>
          <a:ln w="57150">
            <a:solidFill>
              <a:srgbClr val="FF0000"/>
            </a:solidFill>
          </a:ln>
        </p:spPr>
      </p:pic>
    </p:spTree>
    <p:extLst>
      <p:ext uri="{BB962C8B-B14F-4D97-AF65-F5344CB8AC3E}">
        <p14:creationId xmlns:p14="http://schemas.microsoft.com/office/powerpoint/2010/main" val="119705852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568952" cy="1152127"/>
          </a:xfrm>
          <a:solidFill>
            <a:srgbClr val="FFFF00"/>
          </a:solidFill>
        </p:spPr>
        <p:txBody>
          <a:bodyPr vert="horz" lIns="121899" tIns="60949" rIns="121899" bIns="60949" rtlCol="0" anchor="ctr">
            <a:noAutofit/>
          </a:bodyPr>
          <a:lstStyle/>
          <a:p>
            <a:pPr algn="ctr"/>
            <a:r>
              <a:rPr lang="el-GR" sz="2800" b="1" dirty="0" smtClean="0">
                <a:solidFill>
                  <a:srgbClr val="FF0000"/>
                </a:solidFill>
              </a:rPr>
              <a:t>Δημιουργία </a:t>
            </a:r>
            <a:r>
              <a:rPr lang="el-GR" sz="2800" b="1" dirty="0">
                <a:solidFill>
                  <a:srgbClr val="FF0000"/>
                </a:solidFill>
              </a:rPr>
              <a:t>Διαδραστικών Δραστηριοτήτων με το </a:t>
            </a:r>
            <a:r>
              <a:rPr lang="el-GR" sz="2800" b="1" dirty="0" err="1">
                <a:solidFill>
                  <a:srgbClr val="FF0000"/>
                </a:solidFill>
              </a:rPr>
              <a:t>Wordwall</a:t>
            </a:r>
            <a:endParaRPr lang="el-GR" sz="2800" b="1" dirty="0">
              <a:solidFill>
                <a:srgbClr val="FF0000"/>
              </a:solidFill>
            </a:endParaRPr>
          </a:p>
        </p:txBody>
      </p:sp>
      <p:sp>
        <p:nvSpPr>
          <p:cNvPr id="3" name="Θέση περιεχομένου 2"/>
          <p:cNvSpPr>
            <a:spLocks noGrp="1"/>
          </p:cNvSpPr>
          <p:nvPr>
            <p:ph sz="half" idx="1"/>
          </p:nvPr>
        </p:nvSpPr>
        <p:spPr>
          <a:xfrm>
            <a:off x="457200" y="1600204"/>
            <a:ext cx="4330824" cy="4525963"/>
          </a:xfrm>
          <a:solidFill>
            <a:schemeClr val="accent3">
              <a:lumMod val="20000"/>
              <a:lumOff val="80000"/>
            </a:schemeClr>
          </a:solidFill>
          <a:ln w="76200">
            <a:solidFill>
              <a:srgbClr val="FF0000"/>
            </a:solidFill>
          </a:ln>
        </p:spPr>
        <p:txBody>
          <a:bodyPr vert="horz" wrap="square" lIns="121899" tIns="60949" rIns="121899" bIns="60949" numCol="1" rtlCol="0" anchor="t" anchorCtr="0" compatLnSpc="1">
            <a:prstTxWarp prst="textNoShape">
              <a:avLst/>
            </a:prstTxWarp>
            <a:noAutofit/>
          </a:bodyPr>
          <a:lstStyle/>
          <a:p>
            <a:pPr marL="455613" indent="-455613" defTabSz="1217613" eaLnBrk="0" fontAlgn="base" hangingPunct="0">
              <a:lnSpc>
                <a:spcPct val="150000"/>
              </a:lnSpc>
              <a:spcAft>
                <a:spcPct val="0"/>
              </a:spcAft>
              <a:buFont typeface="Arial" charset="0"/>
            </a:pPr>
            <a:r>
              <a:rPr lang="el-GR" sz="1800" dirty="0">
                <a:solidFill>
                  <a:schemeClr val="tx1"/>
                </a:solidFill>
              </a:rPr>
              <a:t>Το </a:t>
            </a:r>
            <a:r>
              <a:rPr lang="el-GR" sz="1800" dirty="0" err="1">
                <a:solidFill>
                  <a:schemeClr val="tx1"/>
                </a:solidFill>
                <a:hlinkClick r:id="rId2"/>
              </a:rPr>
              <a:t>Wordwall</a:t>
            </a:r>
            <a:r>
              <a:rPr lang="el-GR" sz="1800" dirty="0">
                <a:solidFill>
                  <a:schemeClr val="tx1"/>
                </a:solidFill>
              </a:rPr>
              <a:t> είναι μια διαδικτυακή πλατφόρμα, με την οποία μπορούμε να δημιουργήσουμε δραστηριότητες για τους μαθητές μας</a:t>
            </a:r>
            <a:r>
              <a:rPr lang="el-GR" sz="1800" dirty="0" smtClean="0">
                <a:solidFill>
                  <a:schemeClr val="tx1"/>
                </a:solidFill>
              </a:rPr>
              <a:t>.</a:t>
            </a:r>
          </a:p>
          <a:p>
            <a:pPr marL="455613" indent="-455613" defTabSz="1217613" eaLnBrk="0" fontAlgn="base" hangingPunct="0">
              <a:lnSpc>
                <a:spcPct val="150000"/>
              </a:lnSpc>
              <a:spcAft>
                <a:spcPct val="0"/>
              </a:spcAft>
              <a:buFont typeface="Arial" charset="0"/>
            </a:pPr>
            <a:r>
              <a:rPr lang="el-GR" sz="1800" dirty="0" smtClean="0">
                <a:solidFill>
                  <a:schemeClr val="tx1"/>
                </a:solidFill>
              </a:rPr>
              <a:t> </a:t>
            </a:r>
            <a:r>
              <a:rPr lang="el-GR" sz="1800" dirty="0">
                <a:solidFill>
                  <a:schemeClr val="tx1"/>
                </a:solidFill>
              </a:rPr>
              <a:t>Πρόκειται για ένα ακόμη πανίσχυρο εργαλείο, με το οποίο ο εκπαιδευτικός μπορεί να δημιουργήσει σταυρόλεξα, ερωτήσεις αντιστοίχισης, παιχνίδια αναγραμματισμού, και πολλά </a:t>
            </a:r>
            <a:r>
              <a:rPr lang="el-GR" sz="1800" dirty="0" smtClean="0">
                <a:solidFill>
                  <a:schemeClr val="tx1"/>
                </a:solidFill>
              </a:rPr>
              <a:t> ακόμη</a:t>
            </a:r>
            <a:endParaRPr lang="el-GR" sz="1800" dirty="0">
              <a:solidFill>
                <a:schemeClr val="tx1"/>
              </a:solidFill>
            </a:endParaRPr>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7225" y="1772816"/>
            <a:ext cx="2946053" cy="2946053"/>
          </a:xfrm>
          <a:ln w="57150">
            <a:solidFill>
              <a:srgbClr val="FF0000"/>
            </a:solidFill>
          </a:ln>
        </p:spPr>
      </p:pic>
      <p:sp>
        <p:nvSpPr>
          <p:cNvPr id="7" name="Ορθογώνιο 6"/>
          <p:cNvSpPr/>
          <p:nvPr/>
        </p:nvSpPr>
        <p:spPr>
          <a:xfrm>
            <a:off x="5508104" y="5085184"/>
            <a:ext cx="2664296" cy="79208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5613" indent="-455613" algn="ctr" defTabSz="1217613" eaLnBrk="0" hangingPunct="0">
              <a:lnSpc>
                <a:spcPct val="150000"/>
              </a:lnSpc>
              <a:buFont typeface="Arial" charset="0"/>
            </a:pPr>
            <a:r>
              <a:rPr lang="el-GR" dirty="0">
                <a:solidFill>
                  <a:schemeClr val="tx1"/>
                </a:solidFill>
                <a:hlinkClick r:id="rId4"/>
              </a:rPr>
              <a:t>ΟΔΗΓΟΣ ΧΡΗΣΗΣ</a:t>
            </a:r>
            <a:endParaRPr lang="el-GR" dirty="0">
              <a:solidFill>
                <a:schemeClr val="tx1"/>
              </a:solidFill>
            </a:endParaRPr>
          </a:p>
        </p:txBody>
      </p:sp>
    </p:spTree>
    <p:extLst>
      <p:ext uri="{BB962C8B-B14F-4D97-AF65-F5344CB8AC3E}">
        <p14:creationId xmlns:p14="http://schemas.microsoft.com/office/powerpoint/2010/main" val="112371627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9"/>
            <a:ext cx="8568952" cy="864096"/>
          </a:xfrm>
          <a:solidFill>
            <a:srgbClr val="FFFF00"/>
          </a:solidFill>
          <a:ln w="76200">
            <a:solidFill>
              <a:srgbClr val="FF0000"/>
            </a:solidFill>
          </a:ln>
        </p:spPr>
        <p:txBody>
          <a:bodyPr>
            <a:normAutofit/>
          </a:bodyPr>
          <a:lstStyle/>
          <a:p>
            <a:pPr algn="ctr"/>
            <a:r>
              <a:rPr lang="en-US" b="1" dirty="0" smtClean="0">
                <a:solidFill>
                  <a:srgbClr val="FF0000"/>
                </a:solidFill>
              </a:rPr>
              <a:t>E-mail </a:t>
            </a:r>
            <a:r>
              <a:rPr lang="el-GR" b="1" dirty="0" smtClean="0">
                <a:solidFill>
                  <a:srgbClr val="FF0000"/>
                </a:solidFill>
              </a:rPr>
              <a:t>μιας χρήσης</a:t>
            </a:r>
            <a:endParaRPr lang="el-GR" b="1" dirty="0">
              <a:solidFill>
                <a:srgbClr val="FF0000"/>
              </a:solidFill>
            </a:endParaRPr>
          </a:p>
        </p:txBody>
      </p:sp>
      <p:sp>
        <p:nvSpPr>
          <p:cNvPr id="3" name="Θέση περιεχομένου 2"/>
          <p:cNvSpPr>
            <a:spLocks noGrp="1"/>
          </p:cNvSpPr>
          <p:nvPr>
            <p:ph sz="half" idx="1"/>
          </p:nvPr>
        </p:nvSpPr>
        <p:spPr>
          <a:xfrm>
            <a:off x="323528" y="1196752"/>
            <a:ext cx="4680520" cy="5328592"/>
          </a:xfrm>
          <a:ln w="57150">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pPr>
              <a:lnSpc>
                <a:spcPct val="170000"/>
              </a:lnSpc>
            </a:pPr>
            <a:r>
              <a:rPr lang="el-GR" sz="4500" dirty="0"/>
              <a:t>Το</a:t>
            </a:r>
            <a:r>
              <a:rPr lang="el-GR" sz="4500" dirty="0">
                <a:hlinkClick r:id="rId2"/>
              </a:rPr>
              <a:t> mailinator </a:t>
            </a:r>
            <a:r>
              <a:rPr lang="el-GR" sz="4500" dirty="0"/>
              <a:t>είναι μια δωρεάν υπηρεσία </a:t>
            </a:r>
            <a:r>
              <a:rPr lang="el-GR" sz="4500" dirty="0" smtClean="0"/>
              <a:t>e-</a:t>
            </a:r>
            <a:r>
              <a:rPr lang="el-GR" sz="4500" dirty="0" err="1" smtClean="0"/>
              <a:t>mail</a:t>
            </a:r>
            <a:r>
              <a:rPr lang="el-GR" sz="4500" dirty="0" smtClean="0"/>
              <a:t> </a:t>
            </a:r>
            <a:r>
              <a:rPr lang="el-GR" sz="4500" dirty="0"/>
              <a:t>μιας χρήσης. Η ιδέα είναι να επιτρέπει σε ένα χρήστη να δημιουργήσει και να χρησιμοποιήσει μια </a:t>
            </a:r>
            <a:r>
              <a:rPr lang="el-GR" sz="4500"/>
              <a:t>διεύθυνση </a:t>
            </a:r>
            <a:r>
              <a:rPr lang="el-GR" sz="4500" smtClean="0"/>
              <a:t>e-mail</a:t>
            </a:r>
            <a:r>
              <a:rPr lang="el-GR" sz="4500" dirty="0" smtClean="0"/>
              <a:t> </a:t>
            </a:r>
            <a:r>
              <a:rPr lang="el-GR" sz="4500" dirty="0"/>
              <a:t>όποτε τη χρειαστεί, όπως για παράδειγμα κατά την συμπλήρωση μιας φόρμας σε κάποια </a:t>
            </a:r>
            <a:r>
              <a:rPr lang="el-GR" sz="4500" dirty="0" smtClean="0"/>
              <a:t>ιστοσελίδα</a:t>
            </a:r>
            <a:endParaRPr lang="en-US" sz="4500" dirty="0" smtClean="0"/>
          </a:p>
          <a:p>
            <a:pPr>
              <a:lnSpc>
                <a:spcPct val="170000"/>
              </a:lnSpc>
            </a:pPr>
            <a:r>
              <a:rPr lang="el-GR" sz="4500" dirty="0"/>
              <a:t>Το </a:t>
            </a:r>
            <a:r>
              <a:rPr lang="el-GR" sz="4500" dirty="0">
                <a:hlinkClick r:id="rId3"/>
              </a:rPr>
              <a:t>10minutemail</a:t>
            </a:r>
            <a:r>
              <a:rPr lang="el-GR" sz="4500" dirty="0"/>
              <a:t> σας προσφέρει μία πρόχειρη διεύθυνση </a:t>
            </a:r>
            <a:r>
              <a:rPr lang="el-GR" sz="4500" dirty="0" err="1"/>
              <a:t>email</a:t>
            </a:r>
            <a:r>
              <a:rPr lang="el-GR" sz="4500" dirty="0"/>
              <a:t> η οποία μπορεί να λάβει μηνύματα και έχει διάρκεια ζωής μόνο 10 </a:t>
            </a:r>
            <a:r>
              <a:rPr lang="el-GR" sz="4500" dirty="0" smtClean="0"/>
              <a:t>λεπτά.</a:t>
            </a:r>
            <a:endParaRPr lang="en-US" sz="4500" dirty="0" smtClean="0"/>
          </a:p>
          <a:p>
            <a:endParaRPr lang="el-GR" dirty="0"/>
          </a:p>
        </p:txBody>
      </p:sp>
      <p:pic>
        <p:nvPicPr>
          <p:cNvPr id="5" name="Θέση περιεχομένου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46392" y="4005064"/>
            <a:ext cx="3390528" cy="2063472"/>
          </a:xfrm>
          <a:ln w="76200">
            <a:solidFill>
              <a:srgbClr val="FF0000"/>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628800"/>
            <a:ext cx="344484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78402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1"/>
            <a:ext cx="8229600" cy="792088"/>
          </a:xfrm>
          <a:solidFill>
            <a:srgbClr val="FFFF00"/>
          </a:solidFill>
        </p:spPr>
        <p:txBody>
          <a:bodyPr>
            <a:noAutofit/>
          </a:bodyPr>
          <a:lstStyle/>
          <a:p>
            <a:pPr algn="ctr">
              <a:spcBef>
                <a:spcPts val="600"/>
              </a:spcBef>
              <a:spcAft>
                <a:spcPts val="600"/>
              </a:spcAft>
            </a:pPr>
            <a:r>
              <a:rPr lang="el-GR" sz="4000" b="1" i="1" dirty="0" smtClean="0">
                <a:solidFill>
                  <a:srgbClr val="FF0000"/>
                </a:solidFill>
              </a:rPr>
              <a:t/>
            </a:r>
            <a:br>
              <a:rPr lang="el-GR" sz="4000" b="1" i="1" dirty="0" smtClean="0">
                <a:solidFill>
                  <a:srgbClr val="FF0000"/>
                </a:solidFill>
              </a:rPr>
            </a:br>
            <a:r>
              <a:rPr lang="el-GR" sz="4000" b="1" i="1" dirty="0" err="1" smtClean="0">
                <a:solidFill>
                  <a:srgbClr val="FF0000"/>
                </a:solidFill>
              </a:rPr>
              <a:t>Story</a:t>
            </a:r>
            <a:r>
              <a:rPr lang="en-US" sz="4000" b="1" i="1" dirty="0" smtClean="0">
                <a:solidFill>
                  <a:srgbClr val="FF0000"/>
                </a:solidFill>
              </a:rPr>
              <a:t>jumper</a:t>
            </a:r>
            <a:r>
              <a:rPr lang="el-GR" sz="4000" dirty="0"/>
              <a:t/>
            </a:r>
            <a:br>
              <a:rPr lang="el-GR" sz="4000" dirty="0"/>
            </a:br>
            <a:endParaRPr lang="el-GR" sz="4000" dirty="0">
              <a:solidFill>
                <a:srgbClr val="FF0000"/>
              </a:solidFill>
            </a:endParaRPr>
          </a:p>
        </p:txBody>
      </p:sp>
      <p:sp>
        <p:nvSpPr>
          <p:cNvPr id="3" name="Θέση περιεχομένου 2"/>
          <p:cNvSpPr>
            <a:spLocks noGrp="1"/>
          </p:cNvSpPr>
          <p:nvPr>
            <p:ph sz="half" idx="1"/>
          </p:nvPr>
        </p:nvSpPr>
        <p:spPr>
          <a:xfrm>
            <a:off x="457200" y="1412776"/>
            <a:ext cx="4978896" cy="5112568"/>
          </a:xfrm>
          <a:ln w="38100">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nSpc>
                <a:spcPct val="160000"/>
              </a:lnSpc>
            </a:pPr>
            <a:r>
              <a:rPr lang="el-GR" dirty="0"/>
              <a:t>Το  </a:t>
            </a:r>
            <a:r>
              <a:rPr lang="el-GR" dirty="0">
                <a:hlinkClick r:id="rId2"/>
              </a:rPr>
              <a:t>Storyjumper</a:t>
            </a:r>
            <a:r>
              <a:rPr lang="el-GR" dirty="0"/>
              <a:t> είναι ένα εκπληκτικό εργαλείο δημιουργίας βιβλίων και εικονογράφησής τους. </a:t>
            </a:r>
            <a:endParaRPr lang="en-US" dirty="0" smtClean="0"/>
          </a:p>
          <a:p>
            <a:pPr>
              <a:lnSpc>
                <a:spcPct val="160000"/>
              </a:lnSpc>
            </a:pPr>
            <a:r>
              <a:rPr lang="el-GR" dirty="0" smtClean="0"/>
              <a:t>Δίνει </a:t>
            </a:r>
            <a:r>
              <a:rPr lang="el-GR" dirty="0"/>
              <a:t>τη δυνατότητα στο χρήστη του να φτιάξει τις δικές του ιστορίες εύκολα και γρήγορα, χρησιμοποιώντας έτοιμα πρότυπα ή ξεκινώντας από το μηδέν</a:t>
            </a:r>
            <a:r>
              <a:rPr lang="el-GR" dirty="0" smtClean="0"/>
              <a:t>.</a:t>
            </a:r>
            <a:endParaRPr lang="en-US" dirty="0" smtClean="0"/>
          </a:p>
          <a:p>
            <a:pPr>
              <a:lnSpc>
                <a:spcPct val="160000"/>
              </a:lnSpc>
            </a:pPr>
            <a:r>
              <a:rPr lang="el-GR" dirty="0" smtClean="0"/>
              <a:t> </a:t>
            </a:r>
            <a:r>
              <a:rPr lang="el-GR" dirty="0"/>
              <a:t>Για τη εικονογράφηση της ιστορίας μπορείτε να χρησιμοποιήσετε έτοιμες σκηνές και εικόνες είτε να ανεβάσετε φωτογραφίες της επιλογής σας από το δικό σας υπολογιστή</a:t>
            </a:r>
            <a:r>
              <a:rPr lang="el-GR" dirty="0" smtClean="0"/>
              <a:t>.</a:t>
            </a:r>
            <a:endParaRPr lang="en-US" dirty="0" smtClean="0"/>
          </a:p>
          <a:p>
            <a:pPr>
              <a:lnSpc>
                <a:spcPct val="160000"/>
              </a:lnSpc>
            </a:pPr>
            <a:r>
              <a:rPr lang="el-GR" dirty="0" smtClean="0"/>
              <a:t>Δυνατότητα </a:t>
            </a:r>
            <a:r>
              <a:rPr lang="el-GR" b="1" dirty="0" smtClean="0">
                <a:solidFill>
                  <a:srgbClr val="FF0000"/>
                </a:solidFill>
              </a:rPr>
              <a:t>συνεργατικής γραφής.</a:t>
            </a:r>
            <a:endParaRPr lang="el-GR" b="1" dirty="0">
              <a:solidFill>
                <a:srgbClr val="FF0000"/>
              </a:solidFill>
            </a:endParaRPr>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2120" y="2492896"/>
            <a:ext cx="3096344" cy="2880320"/>
          </a:xfrm>
          <a:ln w="76200">
            <a:solidFill>
              <a:srgbClr val="FF0000"/>
            </a:solidFill>
          </a:ln>
        </p:spPr>
      </p:pic>
      <p:sp>
        <p:nvSpPr>
          <p:cNvPr id="7" name="TextBox 6"/>
          <p:cNvSpPr txBox="1"/>
          <p:nvPr/>
        </p:nvSpPr>
        <p:spPr>
          <a:xfrm>
            <a:off x="6891845" y="5692606"/>
            <a:ext cx="976934" cy="369332"/>
          </a:xfrm>
          <a:prstGeom prst="rect">
            <a:avLst/>
          </a:prstGeom>
          <a:solidFill>
            <a:schemeClr val="accent3">
              <a:lumMod val="20000"/>
              <a:lumOff val="80000"/>
            </a:schemeClr>
          </a:solidFill>
        </p:spPr>
        <p:txBody>
          <a:bodyPr wrap="none" rtlCol="0">
            <a:spAutoFit/>
          </a:bodyPr>
          <a:lstStyle/>
          <a:p>
            <a:r>
              <a:rPr lang="en-US" dirty="0" smtClean="0">
                <a:solidFill>
                  <a:prstClr val="black"/>
                </a:solidFill>
                <a:hlinkClick r:id="rId4"/>
              </a:rPr>
              <a:t>example</a:t>
            </a:r>
            <a:endParaRPr lang="el-GR" dirty="0">
              <a:solidFill>
                <a:prstClr val="black"/>
              </a:solidFill>
            </a:endParaRPr>
          </a:p>
        </p:txBody>
      </p:sp>
    </p:spTree>
    <p:extLst>
      <p:ext uri="{BB962C8B-B14F-4D97-AF65-F5344CB8AC3E}">
        <p14:creationId xmlns:p14="http://schemas.microsoft.com/office/powerpoint/2010/main" val="7711677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9"/>
            <a:ext cx="8568952" cy="864096"/>
          </a:xfrm>
          <a:solidFill>
            <a:srgbClr val="FFFF00"/>
          </a:solidFill>
        </p:spPr>
        <p:txBody>
          <a:bodyPr vert="horz" lIns="121899" tIns="60949" rIns="121899" bIns="60949" rtlCol="0" anchor="ctr">
            <a:noAutofit/>
          </a:bodyPr>
          <a:lstStyle/>
          <a:p>
            <a:pPr algn="ctr"/>
            <a:r>
              <a:rPr lang="el-GR" sz="2800" b="1" dirty="0">
                <a:solidFill>
                  <a:srgbClr val="FF0000"/>
                </a:solidFill>
              </a:rPr>
              <a:t>Δημιουργία Διαδραστικών Δραστηριοτήτων με το </a:t>
            </a:r>
            <a:r>
              <a:rPr lang="en-US" sz="2800" b="1" dirty="0">
                <a:solidFill>
                  <a:srgbClr val="FF0000"/>
                </a:solidFill>
              </a:rPr>
              <a:t>Learning Apps</a:t>
            </a:r>
            <a:endParaRPr lang="el-GR" sz="2800" b="1" dirty="0">
              <a:solidFill>
                <a:srgbClr val="FF0000"/>
              </a:solidFill>
            </a:endParaRPr>
          </a:p>
        </p:txBody>
      </p:sp>
      <p:sp>
        <p:nvSpPr>
          <p:cNvPr id="3" name="Θέση περιεχομένου 2"/>
          <p:cNvSpPr>
            <a:spLocks noGrp="1"/>
          </p:cNvSpPr>
          <p:nvPr>
            <p:ph sz="half" idx="1"/>
          </p:nvPr>
        </p:nvSpPr>
        <p:spPr>
          <a:xfrm>
            <a:off x="457200" y="1600204"/>
            <a:ext cx="4906888" cy="4709116"/>
          </a:xfrm>
          <a:solidFill>
            <a:schemeClr val="accent3">
              <a:lumMod val="20000"/>
              <a:lumOff val="80000"/>
            </a:schemeClr>
          </a:solidFill>
          <a:ln w="76200">
            <a:solidFill>
              <a:srgbClr val="FF0000"/>
            </a:solidFill>
          </a:ln>
        </p:spPr>
        <p:txBody>
          <a:bodyPr vert="horz" wrap="square" lIns="121899" tIns="60949" rIns="121899" bIns="60949" numCol="1" rtlCol="0" anchor="t" anchorCtr="0" compatLnSpc="1">
            <a:prstTxWarp prst="textNoShape">
              <a:avLst/>
            </a:prstTxWarp>
            <a:normAutofit fontScale="92500" lnSpcReduction="20000"/>
          </a:bodyPr>
          <a:lstStyle/>
          <a:p>
            <a:pPr marL="455613" indent="-455613" defTabSz="1217613" eaLnBrk="0" fontAlgn="base" hangingPunct="0">
              <a:lnSpc>
                <a:spcPct val="150000"/>
              </a:lnSpc>
              <a:spcAft>
                <a:spcPct val="0"/>
              </a:spcAft>
              <a:buFont typeface="Arial" charset="0"/>
            </a:pPr>
            <a:r>
              <a:rPr lang="el-GR" sz="2400" dirty="0">
                <a:solidFill>
                  <a:schemeClr val="tx1"/>
                </a:solidFill>
              </a:rPr>
              <a:t>Το </a:t>
            </a:r>
            <a:r>
              <a:rPr lang="el-GR" sz="2400" dirty="0">
                <a:solidFill>
                  <a:schemeClr val="tx1"/>
                </a:solidFill>
                <a:hlinkClick r:id="rId2"/>
              </a:rPr>
              <a:t>Learning</a:t>
            </a:r>
            <a:r>
              <a:rPr lang="en-US" sz="2400" dirty="0">
                <a:solidFill>
                  <a:schemeClr val="tx1"/>
                </a:solidFill>
                <a:hlinkClick r:id="rId2"/>
              </a:rPr>
              <a:t> </a:t>
            </a:r>
            <a:r>
              <a:rPr lang="el-GR" sz="2400" dirty="0" err="1">
                <a:solidFill>
                  <a:schemeClr val="tx1"/>
                </a:solidFill>
                <a:hlinkClick r:id="rId2"/>
              </a:rPr>
              <a:t>Apps</a:t>
            </a:r>
            <a:r>
              <a:rPr lang="el-GR" sz="2400" dirty="0">
                <a:solidFill>
                  <a:schemeClr val="tx1"/>
                </a:solidFill>
                <a:hlinkClick r:id="rId2"/>
              </a:rPr>
              <a:t> </a:t>
            </a:r>
            <a:r>
              <a:rPr lang="el-GR" sz="2400" dirty="0">
                <a:solidFill>
                  <a:schemeClr val="tx1"/>
                </a:solidFill>
              </a:rPr>
              <a:t>είναι μια εφαρμογή που δίνει τη δυνατότητα σε </a:t>
            </a:r>
            <a:r>
              <a:rPr lang="el-GR" sz="2400" dirty="0" smtClean="0">
                <a:solidFill>
                  <a:schemeClr val="tx1"/>
                </a:solidFill>
              </a:rPr>
              <a:t>κάποιον να </a:t>
            </a:r>
            <a:r>
              <a:rPr lang="el-GR" sz="2400" dirty="0">
                <a:solidFill>
                  <a:schemeClr val="tx1"/>
                </a:solidFill>
              </a:rPr>
              <a:t>δημιουργήσει ΔΩΡΕΑΝ </a:t>
            </a:r>
            <a:r>
              <a:rPr lang="el-GR" sz="2400" dirty="0" smtClean="0">
                <a:solidFill>
                  <a:schemeClr val="tx1"/>
                </a:solidFill>
              </a:rPr>
              <a:t>διάφορες </a:t>
            </a:r>
            <a:r>
              <a:rPr lang="el-GR" sz="2400" dirty="0" err="1" smtClean="0">
                <a:solidFill>
                  <a:schemeClr val="tx1"/>
                </a:solidFill>
              </a:rPr>
              <a:t>διαδραστικές</a:t>
            </a:r>
            <a:r>
              <a:rPr lang="el-GR" sz="2400" dirty="0" smtClean="0">
                <a:solidFill>
                  <a:schemeClr val="tx1"/>
                </a:solidFill>
              </a:rPr>
              <a:t> δραστηριότητες, παιχνίδια, ασκήσεις αξιολόγησης κτλ</a:t>
            </a:r>
          </a:p>
          <a:p>
            <a:pPr lvl="0">
              <a:lnSpc>
                <a:spcPct val="150000"/>
              </a:lnSpc>
              <a:spcAft>
                <a:spcPts val="600"/>
              </a:spcAft>
              <a:tabLst>
                <a:tab pos="1819275" algn="l"/>
              </a:tabLst>
            </a:pPr>
            <a:r>
              <a:rPr lang="el-GR" sz="1600" b="1" dirty="0">
                <a:solidFill>
                  <a:prstClr val="black"/>
                </a:solidFill>
                <a:ea typeface="Calibri"/>
                <a:cs typeface="Times New Roman"/>
              </a:rPr>
              <a:t>Παραδείγματα ασκήσεων: </a:t>
            </a:r>
            <a:endParaRPr lang="el-GR" sz="1600" dirty="0">
              <a:solidFill>
                <a:prstClr val="black"/>
              </a:solidFill>
              <a:ea typeface="Calibri"/>
              <a:cs typeface="Times New Roman"/>
            </a:endParaRPr>
          </a:p>
          <a:p>
            <a:pPr lvl="0">
              <a:lnSpc>
                <a:spcPct val="150000"/>
              </a:lnSpc>
              <a:spcAft>
                <a:spcPts val="0"/>
              </a:spcAft>
              <a:buFont typeface="Symbol"/>
              <a:buChar char=""/>
            </a:pPr>
            <a:r>
              <a:rPr lang="el-GR" sz="1600" u="sng" dirty="0">
                <a:solidFill>
                  <a:srgbClr val="0000FF"/>
                </a:solidFill>
                <a:ea typeface="Calibri"/>
                <a:cs typeface="Times New Roman"/>
                <a:hlinkClick r:id="rId3"/>
              </a:rPr>
              <a:t>Αριθμοί και ομάδες αντικειμένων 1-10</a:t>
            </a:r>
            <a:endParaRPr lang="el-GR" sz="1600" dirty="0">
              <a:solidFill>
                <a:prstClr val="black"/>
              </a:solidFill>
              <a:ea typeface="Calibri"/>
              <a:cs typeface="Times New Roman"/>
            </a:endParaRPr>
          </a:p>
          <a:p>
            <a:pPr lvl="0">
              <a:lnSpc>
                <a:spcPct val="150000"/>
              </a:lnSpc>
              <a:spcAft>
                <a:spcPts val="0"/>
              </a:spcAft>
              <a:buFont typeface="Symbol"/>
              <a:buChar char=""/>
            </a:pPr>
            <a:r>
              <a:rPr lang="el-GR" sz="1600" u="sng" dirty="0">
                <a:solidFill>
                  <a:srgbClr val="0000FF"/>
                </a:solidFill>
                <a:ea typeface="Calibri"/>
                <a:cs typeface="Times New Roman"/>
                <a:hlinkClick r:id="rId4"/>
              </a:rPr>
              <a:t>Παιχνίδι μνήμης με ζώα νήπια</a:t>
            </a:r>
            <a:endParaRPr lang="el-GR" sz="1600" dirty="0">
              <a:solidFill>
                <a:prstClr val="black"/>
              </a:solidFill>
              <a:ea typeface="Calibri"/>
              <a:cs typeface="Times New Roman"/>
            </a:endParaRPr>
          </a:p>
          <a:p>
            <a:pPr lvl="0">
              <a:lnSpc>
                <a:spcPct val="150000"/>
              </a:lnSpc>
              <a:spcAft>
                <a:spcPts val="0"/>
              </a:spcAft>
              <a:buFont typeface="Symbol"/>
              <a:buChar char=""/>
            </a:pPr>
            <a:r>
              <a:rPr lang="el-GR" sz="1600" u="sng" dirty="0">
                <a:solidFill>
                  <a:srgbClr val="0000FF"/>
                </a:solidFill>
                <a:ea typeface="Calibri"/>
                <a:cs typeface="Times New Roman"/>
                <a:hlinkClick r:id="rId5"/>
              </a:rPr>
              <a:t>Το λιοντάρι και το ποντίκι</a:t>
            </a:r>
            <a:endParaRPr lang="el-GR" sz="1600" dirty="0">
              <a:solidFill>
                <a:prstClr val="black"/>
              </a:solidFill>
              <a:ea typeface="Calibri"/>
              <a:cs typeface="Times New Roman"/>
            </a:endParaRPr>
          </a:p>
          <a:p>
            <a:pPr lvl="0">
              <a:lnSpc>
                <a:spcPct val="150000"/>
              </a:lnSpc>
              <a:spcAft>
                <a:spcPts val="1000"/>
              </a:spcAft>
              <a:buFont typeface="Symbol"/>
              <a:buChar char=""/>
            </a:pPr>
            <a:r>
              <a:rPr lang="el-GR" sz="1600" u="sng" dirty="0">
                <a:solidFill>
                  <a:srgbClr val="0000FF"/>
                </a:solidFill>
                <a:ea typeface="Calibri"/>
                <a:cs typeface="Times New Roman"/>
                <a:hlinkClick r:id="rId6"/>
              </a:rPr>
              <a:t>Ήχοι μουσικών οργάνων</a:t>
            </a:r>
            <a:endParaRPr lang="el-GR" sz="1600" dirty="0">
              <a:solidFill>
                <a:prstClr val="black"/>
              </a:solidFill>
              <a:ea typeface="Calibri"/>
              <a:cs typeface="Times New Roman"/>
            </a:endParaRPr>
          </a:p>
          <a:p>
            <a:pPr marL="455613" indent="-455613" defTabSz="1217613" eaLnBrk="0" fontAlgn="base" hangingPunct="0">
              <a:lnSpc>
                <a:spcPct val="150000"/>
              </a:lnSpc>
              <a:spcAft>
                <a:spcPct val="0"/>
              </a:spcAft>
              <a:buFont typeface="Arial" charset="0"/>
            </a:pPr>
            <a:endParaRPr lang="el-GR" sz="2400" dirty="0">
              <a:solidFill>
                <a:schemeClr val="tx1"/>
              </a:solidFill>
            </a:endParaRPr>
          </a:p>
        </p:txBody>
      </p:sp>
      <p:pic>
        <p:nvPicPr>
          <p:cNvPr id="5" name="Θέση περιεχομένου 4"/>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020469" y="2852936"/>
            <a:ext cx="2692902" cy="2632159"/>
          </a:xfrm>
          <a:ln w="57150">
            <a:solidFill>
              <a:srgbClr val="FF0000"/>
            </a:solidFill>
          </a:ln>
        </p:spPr>
      </p:pic>
    </p:spTree>
    <p:extLst>
      <p:ext uri="{BB962C8B-B14F-4D97-AF65-F5344CB8AC3E}">
        <p14:creationId xmlns:p14="http://schemas.microsoft.com/office/powerpoint/2010/main" val="141204806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1"/>
            <a:ext cx="8784976" cy="936104"/>
          </a:xfrm>
          <a:solidFill>
            <a:srgbClr val="FFFF00"/>
          </a:solidFill>
          <a:ln w="57150">
            <a:solidFill>
              <a:srgbClr val="FF0000"/>
            </a:solidFill>
          </a:ln>
        </p:spPr>
        <p:txBody>
          <a:bodyPr>
            <a:noAutofit/>
          </a:bodyPr>
          <a:lstStyle/>
          <a:p>
            <a:pPr algn="ctr"/>
            <a:r>
              <a:rPr lang="en-US" sz="4000" b="1" dirty="0" err="1" smtClean="0">
                <a:solidFill>
                  <a:srgbClr val="FF0000"/>
                </a:solidFill>
              </a:rPr>
              <a:t>Voki</a:t>
            </a:r>
            <a:endParaRPr lang="el-GR" sz="4000" dirty="0">
              <a:solidFill>
                <a:schemeClr val="tx1"/>
              </a:solidFill>
            </a:endParaRPr>
          </a:p>
        </p:txBody>
      </p:sp>
      <p:sp>
        <p:nvSpPr>
          <p:cNvPr id="3" name="Θέση περιεχομένου 2"/>
          <p:cNvSpPr>
            <a:spLocks noGrp="1"/>
          </p:cNvSpPr>
          <p:nvPr>
            <p:ph sz="half" idx="1"/>
          </p:nvPr>
        </p:nvSpPr>
        <p:spPr>
          <a:xfrm>
            <a:off x="107504" y="1340768"/>
            <a:ext cx="5616624" cy="5184576"/>
          </a:xfrm>
          <a:solidFill>
            <a:schemeClr val="accent3">
              <a:lumMod val="20000"/>
              <a:lumOff val="80000"/>
            </a:schemeClr>
          </a:solidFill>
          <a:ln w="57150">
            <a:solidFill>
              <a:srgbClr val="FF0000"/>
            </a:solidFill>
          </a:ln>
        </p:spPr>
        <p:txBody>
          <a:bodyPr>
            <a:normAutofit/>
          </a:bodyPr>
          <a:lstStyle/>
          <a:p>
            <a:pPr>
              <a:lnSpc>
                <a:spcPct val="170000"/>
              </a:lnSpc>
            </a:pPr>
            <a:r>
              <a:rPr lang="el-GR" sz="1600" dirty="0">
                <a:solidFill>
                  <a:schemeClr val="tx1"/>
                </a:solidFill>
              </a:rPr>
              <a:t>Το </a:t>
            </a:r>
            <a:r>
              <a:rPr lang="el-GR" sz="1600" dirty="0" err="1">
                <a:solidFill>
                  <a:schemeClr val="tx1"/>
                </a:solidFill>
                <a:hlinkClick r:id="rId2"/>
              </a:rPr>
              <a:t>Voki</a:t>
            </a:r>
            <a:r>
              <a:rPr lang="el-GR" sz="1600" dirty="0">
                <a:solidFill>
                  <a:schemeClr val="tx1"/>
                </a:solidFill>
              </a:rPr>
              <a:t> </a:t>
            </a:r>
            <a:r>
              <a:rPr lang="el-GR" sz="1600" dirty="0" smtClean="0">
                <a:solidFill>
                  <a:schemeClr val="tx1"/>
                </a:solidFill>
              </a:rPr>
              <a:t>είναι </a:t>
            </a:r>
            <a:r>
              <a:rPr lang="el-GR" sz="1600" dirty="0">
                <a:solidFill>
                  <a:schemeClr val="tx1"/>
                </a:solidFill>
              </a:rPr>
              <a:t>ένα </a:t>
            </a:r>
            <a:r>
              <a:rPr lang="el-GR" sz="1600" dirty="0" err="1">
                <a:solidFill>
                  <a:schemeClr val="tx1"/>
                </a:solidFill>
              </a:rPr>
              <a:t>online</a:t>
            </a:r>
            <a:r>
              <a:rPr lang="el-GR" sz="1600" dirty="0">
                <a:solidFill>
                  <a:schemeClr val="tx1"/>
                </a:solidFill>
              </a:rPr>
              <a:t> εργαλείο δημιουργίας ψηφιακών </a:t>
            </a:r>
            <a:r>
              <a:rPr lang="el-GR" sz="1600" dirty="0" smtClean="0">
                <a:solidFill>
                  <a:schemeClr val="tx1"/>
                </a:solidFill>
              </a:rPr>
              <a:t>χαρακτήρων </a:t>
            </a:r>
            <a:r>
              <a:rPr lang="el-GR" sz="1600" dirty="0">
                <a:solidFill>
                  <a:schemeClr val="tx1"/>
                </a:solidFill>
              </a:rPr>
              <a:t>που μιλούν (</a:t>
            </a:r>
            <a:r>
              <a:rPr lang="el-GR" sz="1600" dirty="0" err="1">
                <a:solidFill>
                  <a:schemeClr val="tx1"/>
                </a:solidFill>
              </a:rPr>
              <a:t>avatar</a:t>
            </a:r>
            <a:r>
              <a:rPr lang="el-GR" sz="1600" dirty="0">
                <a:solidFill>
                  <a:schemeClr val="tx1"/>
                </a:solidFill>
              </a:rPr>
              <a:t>). </a:t>
            </a:r>
            <a:endParaRPr lang="el-GR" sz="1600" dirty="0" smtClean="0">
              <a:solidFill>
                <a:schemeClr val="tx1"/>
              </a:solidFill>
            </a:endParaRPr>
          </a:p>
          <a:p>
            <a:pPr>
              <a:lnSpc>
                <a:spcPct val="170000"/>
              </a:lnSpc>
            </a:pPr>
            <a:r>
              <a:rPr lang="el-GR" sz="1600" dirty="0" smtClean="0">
                <a:solidFill>
                  <a:schemeClr val="tx1"/>
                </a:solidFill>
              </a:rPr>
              <a:t>Μας </a:t>
            </a:r>
            <a:r>
              <a:rPr lang="el-GR" sz="1600" dirty="0">
                <a:solidFill>
                  <a:schemeClr val="tx1"/>
                </a:solidFill>
              </a:rPr>
              <a:t>δίνει την δυνατότητα να δημιουργήσουμε τους δικούς μας ψηφιακούς χαρακτήρες, τους οποίους στη συνέχεια μπορούμε να </a:t>
            </a:r>
            <a:r>
              <a:rPr lang="el-GR" sz="1600" dirty="0" smtClean="0">
                <a:solidFill>
                  <a:schemeClr val="tx1"/>
                </a:solidFill>
              </a:rPr>
              <a:t>στείλουμε </a:t>
            </a:r>
            <a:r>
              <a:rPr lang="el-GR" sz="1600" dirty="0">
                <a:solidFill>
                  <a:schemeClr val="tx1"/>
                </a:solidFill>
              </a:rPr>
              <a:t>με e-</a:t>
            </a:r>
            <a:r>
              <a:rPr lang="el-GR" sz="1600" dirty="0" err="1">
                <a:solidFill>
                  <a:schemeClr val="tx1"/>
                </a:solidFill>
              </a:rPr>
              <a:t>mail</a:t>
            </a:r>
            <a:r>
              <a:rPr lang="el-GR" sz="1600" dirty="0">
                <a:solidFill>
                  <a:schemeClr val="tx1"/>
                </a:solidFill>
              </a:rPr>
              <a:t> στους φίλους μας ή να ενσωματώσουμε στο </a:t>
            </a:r>
            <a:r>
              <a:rPr lang="el-GR" sz="1600" dirty="0" err="1">
                <a:solidFill>
                  <a:schemeClr val="tx1"/>
                </a:solidFill>
              </a:rPr>
              <a:t>blog</a:t>
            </a:r>
            <a:r>
              <a:rPr lang="el-GR" sz="1600" dirty="0">
                <a:solidFill>
                  <a:schemeClr val="tx1"/>
                </a:solidFill>
              </a:rPr>
              <a:t> ή την </a:t>
            </a:r>
            <a:r>
              <a:rPr lang="el-GR" sz="1600" dirty="0" smtClean="0"/>
              <a:t>ψηφιακή μας τάξη. </a:t>
            </a:r>
            <a:r>
              <a:rPr lang="el-GR" sz="1600" dirty="0" smtClean="0">
                <a:solidFill>
                  <a:schemeClr val="tx1"/>
                </a:solidFill>
              </a:rPr>
              <a:t>Είναι </a:t>
            </a:r>
            <a:r>
              <a:rPr lang="el-GR" sz="1600" dirty="0">
                <a:solidFill>
                  <a:schemeClr val="tx1"/>
                </a:solidFill>
              </a:rPr>
              <a:t>ένα Web 2.0 εργαλείο βασισμένο σε τεχνολογία </a:t>
            </a:r>
            <a:r>
              <a:rPr lang="el-GR" sz="1600" dirty="0" err="1">
                <a:solidFill>
                  <a:schemeClr val="tx1"/>
                </a:solidFill>
              </a:rPr>
              <a:t>Adobe</a:t>
            </a:r>
            <a:r>
              <a:rPr lang="el-GR" sz="1600" dirty="0">
                <a:solidFill>
                  <a:schemeClr val="tx1"/>
                </a:solidFill>
              </a:rPr>
              <a:t> </a:t>
            </a:r>
            <a:r>
              <a:rPr lang="el-GR" sz="1600" dirty="0" err="1">
                <a:solidFill>
                  <a:schemeClr val="tx1"/>
                </a:solidFill>
              </a:rPr>
              <a:t>Shockwave</a:t>
            </a:r>
            <a:r>
              <a:rPr lang="el-GR" sz="1600" dirty="0">
                <a:solidFill>
                  <a:schemeClr val="tx1"/>
                </a:solidFill>
              </a:rPr>
              <a:t>-</a:t>
            </a:r>
            <a:r>
              <a:rPr lang="el-GR" sz="1600" dirty="0" err="1">
                <a:solidFill>
                  <a:schemeClr val="tx1"/>
                </a:solidFill>
              </a:rPr>
              <a:t>Flash</a:t>
            </a:r>
            <a:r>
              <a:rPr lang="el-GR" sz="1600" dirty="0">
                <a:solidFill>
                  <a:schemeClr val="tx1"/>
                </a:solidFill>
              </a:rPr>
              <a:t>.</a:t>
            </a:r>
          </a:p>
          <a:p>
            <a:pPr>
              <a:lnSpc>
                <a:spcPct val="170000"/>
              </a:lnSpc>
            </a:pPr>
            <a:r>
              <a:rPr lang="el-GR" sz="1600" dirty="0">
                <a:solidFill>
                  <a:schemeClr val="tx1"/>
                </a:solidFill>
              </a:rPr>
              <a:t>Η  αξιοποίηση του μέσα στην τάξη είναι να κινήσει το ενδιαφέρον, να δώσει </a:t>
            </a:r>
            <a:r>
              <a:rPr lang="el-GR" sz="1600" dirty="0" smtClean="0">
                <a:solidFill>
                  <a:schemeClr val="tx1"/>
                </a:solidFill>
              </a:rPr>
              <a:t>κίνητρα </a:t>
            </a:r>
            <a:r>
              <a:rPr lang="el-GR" sz="1600" dirty="0">
                <a:solidFill>
                  <a:schemeClr val="tx1"/>
                </a:solidFill>
              </a:rPr>
              <a:t>και να διδάξει ιδίως τους μικρούς σε ηλικία μαθητές μας</a:t>
            </a:r>
          </a:p>
          <a:p>
            <a:pPr marL="0" indent="0">
              <a:lnSpc>
                <a:spcPct val="170000"/>
              </a:lnSpc>
              <a:buNone/>
            </a:pPr>
            <a:endParaRPr lang="el-GR" sz="1600" dirty="0">
              <a:solidFill>
                <a:schemeClr val="tx1"/>
              </a:solidFill>
            </a:endParaRPr>
          </a:p>
        </p:txBody>
      </p:sp>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51615" y="1484784"/>
            <a:ext cx="3001410" cy="3312368"/>
          </a:xfrm>
        </p:spPr>
      </p:pic>
      <p:sp>
        <p:nvSpPr>
          <p:cNvPr id="4" name="Ορθογώνιο 3"/>
          <p:cNvSpPr/>
          <p:nvPr/>
        </p:nvSpPr>
        <p:spPr>
          <a:xfrm>
            <a:off x="6480212" y="4653136"/>
            <a:ext cx="194421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rPr>
              <a:t>example</a:t>
            </a:r>
            <a:endParaRPr lang="el-GR" dirty="0"/>
          </a:p>
        </p:txBody>
      </p:sp>
      <p:sp>
        <p:nvSpPr>
          <p:cNvPr id="5" name="Ορθογώνιο 4"/>
          <p:cNvSpPr/>
          <p:nvPr/>
        </p:nvSpPr>
        <p:spPr>
          <a:xfrm>
            <a:off x="5868144" y="5641776"/>
            <a:ext cx="3168352"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ΠΑΡΟΜΟΙΑ ΕΡΓΑΛΕΙΑ: </a:t>
            </a:r>
          </a:p>
          <a:p>
            <a:pPr algn="ctr"/>
            <a:r>
              <a:rPr lang="en-US" dirty="0" err="1" smtClean="0">
                <a:solidFill>
                  <a:srgbClr val="FF0000"/>
                </a:solidFill>
              </a:rPr>
              <a:t>chatterpix</a:t>
            </a:r>
            <a:r>
              <a:rPr lang="en-US" dirty="0" smtClean="0">
                <a:solidFill>
                  <a:srgbClr val="FF0000"/>
                </a:solidFill>
              </a:rPr>
              <a:t> kids</a:t>
            </a:r>
            <a:r>
              <a:rPr lang="el-GR" dirty="0" smtClean="0">
                <a:solidFill>
                  <a:srgbClr val="FF0000"/>
                </a:solidFill>
              </a:rPr>
              <a:t> - </a:t>
            </a:r>
            <a:r>
              <a:rPr lang="en-US" dirty="0" err="1" smtClean="0">
                <a:solidFill>
                  <a:srgbClr val="FF0000"/>
                </a:solidFill>
              </a:rPr>
              <a:t>bitmoji</a:t>
            </a:r>
            <a:endParaRPr lang="el-GR" dirty="0">
              <a:solidFill>
                <a:srgbClr val="FF0000"/>
              </a:solidFill>
            </a:endParaRPr>
          </a:p>
        </p:txBody>
      </p:sp>
    </p:spTree>
    <p:extLst>
      <p:ext uri="{BB962C8B-B14F-4D97-AF65-F5344CB8AC3E}">
        <p14:creationId xmlns:p14="http://schemas.microsoft.com/office/powerpoint/2010/main" val="179316040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rg\Desktop\20-data-never-sleeps-8-final-011-700x1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8280920" cy="6552728"/>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10146"/>
          </a:xfrm>
          <a:solidFill>
            <a:srgbClr val="FFFF00"/>
          </a:solidFill>
        </p:spPr>
        <p:txBody>
          <a:bodyPr/>
          <a:lstStyle/>
          <a:p>
            <a:pPr>
              <a:spcBef>
                <a:spcPts val="400"/>
              </a:spcBef>
            </a:pPr>
            <a:r>
              <a:rPr lang="en-US" sz="3000" b="1" dirty="0" smtClean="0">
                <a:solidFill>
                  <a:srgbClr val="FF0000"/>
                </a:solidFill>
              </a:rPr>
              <a:t/>
            </a:r>
            <a:br>
              <a:rPr lang="en-US" sz="3000" b="1" dirty="0" smtClean="0">
                <a:solidFill>
                  <a:srgbClr val="FF0000"/>
                </a:solidFill>
              </a:rPr>
            </a:br>
            <a:r>
              <a:rPr lang="el-GR" sz="3000" b="1" dirty="0" smtClean="0">
                <a:solidFill>
                  <a:srgbClr val="FF0000"/>
                </a:solidFill>
              </a:rPr>
              <a:t>Δημιουργία διαδραστικών παρουσιάσεων </a:t>
            </a:r>
            <a:r>
              <a:rPr lang="el-GR" sz="3000" b="1" dirty="0">
                <a:solidFill>
                  <a:srgbClr val="FF0000"/>
                </a:solidFill>
              </a:rPr>
              <a:t>με το </a:t>
            </a:r>
            <a:r>
              <a:rPr lang="en-US" sz="3000" b="1" dirty="0" smtClean="0">
                <a:solidFill>
                  <a:srgbClr val="FF0000"/>
                </a:solidFill>
              </a:rPr>
              <a:t>Sway</a:t>
            </a:r>
            <a:r>
              <a:rPr lang="el-GR" sz="4000" dirty="0">
                <a:solidFill>
                  <a:prstClr val="black"/>
                </a:solidFill>
              </a:rPr>
              <a:t/>
            </a:r>
            <a:br>
              <a:rPr lang="el-GR" sz="4000" dirty="0">
                <a:solidFill>
                  <a:prstClr val="black"/>
                </a:solidFill>
              </a:rPr>
            </a:br>
            <a:endParaRPr lang="el-GR" dirty="0"/>
          </a:p>
        </p:txBody>
      </p:sp>
      <p:sp>
        <p:nvSpPr>
          <p:cNvPr id="3" name="Θέση περιεχομένου 2"/>
          <p:cNvSpPr>
            <a:spLocks noGrp="1"/>
          </p:cNvSpPr>
          <p:nvPr>
            <p:ph sz="half" idx="1"/>
          </p:nvPr>
        </p:nvSpPr>
        <p:spPr>
          <a:xfrm>
            <a:off x="539552" y="1628800"/>
            <a:ext cx="4896544" cy="4853136"/>
          </a:xfrm>
          <a:solidFill>
            <a:schemeClr val="accent3">
              <a:lumMod val="20000"/>
              <a:lumOff val="80000"/>
            </a:schemeClr>
          </a:solidFill>
        </p:spPr>
        <p:txBody>
          <a:bodyPr/>
          <a:lstStyle/>
          <a:p>
            <a:pPr marL="455613" indent="-455613" defTabSz="1217613">
              <a:lnSpc>
                <a:spcPct val="150000"/>
              </a:lnSpc>
            </a:pPr>
            <a:r>
              <a:rPr lang="el-GR" sz="2200" dirty="0"/>
              <a:t>Το </a:t>
            </a:r>
            <a:r>
              <a:rPr lang="el-GR" sz="2200" dirty="0" err="1">
                <a:hlinkClick r:id="rId2"/>
              </a:rPr>
              <a:t>Sway</a:t>
            </a:r>
            <a:r>
              <a:rPr lang="el-GR" sz="2200" dirty="0"/>
              <a:t> είναι μια δωρεάν εφαρμογή από τη σουίτα Microsoft Office. </a:t>
            </a:r>
          </a:p>
          <a:p>
            <a:pPr marL="455613" indent="-455613" defTabSz="1217613">
              <a:lnSpc>
                <a:spcPct val="150000"/>
              </a:lnSpc>
            </a:pPr>
            <a:r>
              <a:rPr lang="el-GR" sz="2200" dirty="0"/>
              <a:t>Μας επιτρέπει να δημιουργήσουμε και να μοιραστούμε </a:t>
            </a:r>
            <a:r>
              <a:rPr lang="el-GR" sz="2200" dirty="0" err="1"/>
              <a:t>διαδραστικές</a:t>
            </a:r>
            <a:r>
              <a:rPr lang="el-GR" sz="2200" dirty="0"/>
              <a:t> εκθέσεις, παρουσιάσεις, προσωπικές ιστορίες, ενημερωτικά δελτία, τις αναμνήσεις των διακοπών, το σχολείο και την εργασία </a:t>
            </a:r>
            <a:r>
              <a:rPr lang="el-GR" sz="2200" dirty="0" smtClean="0"/>
              <a:t>μας </a:t>
            </a:r>
            <a:r>
              <a:rPr lang="el-GR" sz="2200" dirty="0"/>
              <a:t>και πολλά άλλα.</a:t>
            </a:r>
          </a:p>
          <a:p>
            <a:endParaRPr lang="el-GR" sz="2200" dirty="0"/>
          </a:p>
        </p:txBody>
      </p:sp>
      <p:pic>
        <p:nvPicPr>
          <p:cNvPr id="10" name="Θέση περιεχομένου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0152" y="2492896"/>
            <a:ext cx="2598936" cy="2598936"/>
          </a:xfrm>
          <a:ln w="57150">
            <a:solidFill>
              <a:srgbClr val="FF0000"/>
            </a:solidFill>
          </a:ln>
        </p:spPr>
      </p:pic>
    </p:spTree>
    <p:extLst>
      <p:ext uri="{BB962C8B-B14F-4D97-AF65-F5344CB8AC3E}">
        <p14:creationId xmlns:p14="http://schemas.microsoft.com/office/powerpoint/2010/main" val="25440166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080120"/>
          </a:xfrm>
          <a:solidFill>
            <a:srgbClr val="FFFF00"/>
          </a:solidFill>
          <a:ln>
            <a:noFill/>
          </a:ln>
        </p:spPr>
        <p:txBody>
          <a:bodyPr vert="horz" wrap="square" lIns="91440" tIns="45720" rIns="91440" bIns="45720" numCol="1" anchor="ctr" anchorCtr="0" compatLnSpc="1">
            <a:prstTxWarp prst="textNoShape">
              <a:avLst/>
            </a:prstTxWarp>
            <a:noAutofit/>
          </a:bodyPr>
          <a:lstStyle/>
          <a:p>
            <a:pPr>
              <a:spcBef>
                <a:spcPts val="600"/>
              </a:spcBef>
              <a:spcAft>
                <a:spcPts val="600"/>
              </a:spcAft>
            </a:pPr>
            <a:r>
              <a:rPr lang="el-GR" sz="4000" b="1" i="1" dirty="0" err="1" smtClean="0">
                <a:solidFill>
                  <a:srgbClr val="FF0000"/>
                </a:solidFill>
              </a:rPr>
              <a:t>Pixton</a:t>
            </a:r>
            <a:endParaRPr lang="el-GR" sz="4000" b="1" i="1" dirty="0">
              <a:solidFill>
                <a:srgbClr val="FF0000"/>
              </a:solidFill>
            </a:endParaRPr>
          </a:p>
        </p:txBody>
      </p:sp>
      <p:sp>
        <p:nvSpPr>
          <p:cNvPr id="3" name="Θέση περιεχομένου 2"/>
          <p:cNvSpPr>
            <a:spLocks noGrp="1"/>
          </p:cNvSpPr>
          <p:nvPr>
            <p:ph sz="half" idx="1"/>
          </p:nvPr>
        </p:nvSpPr>
        <p:spPr>
          <a:xfrm>
            <a:off x="457200" y="1412776"/>
            <a:ext cx="4690864" cy="5040560"/>
          </a:xfr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a:lnSpc>
                <a:spcPct val="170000"/>
              </a:lnSpc>
            </a:pPr>
            <a:r>
              <a:rPr lang="el-GR" dirty="0"/>
              <a:t> Το </a:t>
            </a:r>
            <a:r>
              <a:rPr lang="el-GR" dirty="0">
                <a:hlinkClick r:id="rId2"/>
              </a:rPr>
              <a:t>Pixton</a:t>
            </a:r>
            <a:r>
              <a:rPr lang="el-GR" dirty="0"/>
              <a:t>  είναι ένα </a:t>
            </a:r>
            <a:r>
              <a:rPr lang="el-GR" b="1" dirty="0"/>
              <a:t>διαδικτυακό εργαλείο δημιουργίας κόμικς. </a:t>
            </a:r>
            <a:r>
              <a:rPr lang="el-GR" dirty="0"/>
              <a:t>Ο χρήστης μπορεί να στηρίξει το comic του σε έτοιμα πρότυπα ή να δημιουργήσει από την αρχή</a:t>
            </a:r>
            <a:r>
              <a:rPr lang="el-GR" dirty="0" smtClean="0"/>
              <a:t>.</a:t>
            </a:r>
          </a:p>
          <a:p>
            <a:pPr>
              <a:lnSpc>
                <a:spcPct val="170000"/>
              </a:lnSpc>
            </a:pPr>
            <a:r>
              <a:rPr lang="el-GR" dirty="0" smtClean="0"/>
              <a:t>Οι </a:t>
            </a:r>
            <a:r>
              <a:rPr lang="el-GR" dirty="0"/>
              <a:t>μαθητές μπορούν να δημιουργήσουν comics με το Pixton χρησιμοποιώντας συγκεκριμένο λεξιλόγιο που τους έχει δοθεί από τον εκπαιδευτικό, αναπτύσσοντας έτσι τις </a:t>
            </a:r>
            <a:r>
              <a:rPr lang="el-GR" b="1" dirty="0"/>
              <a:t>γλωσσικές τους δεξιότητες </a:t>
            </a:r>
            <a:r>
              <a:rPr lang="el-GR" dirty="0"/>
              <a:t>αλλά και τη </a:t>
            </a:r>
            <a:r>
              <a:rPr lang="el-GR" b="1" dirty="0"/>
              <a:t>φαντασία</a:t>
            </a:r>
            <a:r>
              <a:rPr lang="el-GR" dirty="0"/>
              <a:t> τους. </a:t>
            </a:r>
          </a:p>
        </p:txBody>
      </p:sp>
      <p:pic>
        <p:nvPicPr>
          <p:cNvPr id="3074" name="Picture 2">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988840"/>
            <a:ext cx="2808312" cy="35283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815113"/>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40960" cy="864890"/>
          </a:xfrm>
          <a:solidFill>
            <a:srgbClr val="FFFF00"/>
          </a:solidFill>
          <a:ln w="57150">
            <a:solidFill>
              <a:srgbClr val="FF0000"/>
            </a:solidFill>
          </a:ln>
        </p:spPr>
        <p:txBody>
          <a:bodyPr/>
          <a:lstStyle/>
          <a:p>
            <a:pPr algn="ctr"/>
            <a:r>
              <a:rPr lang="el-GR" b="1" dirty="0">
                <a:solidFill>
                  <a:srgbClr val="FF0000"/>
                </a:solidFill>
              </a:rPr>
              <a:t>Δημιουργία </a:t>
            </a:r>
            <a:r>
              <a:rPr lang="el-GR" b="1" dirty="0" err="1" smtClean="0">
                <a:solidFill>
                  <a:srgbClr val="FF0000"/>
                </a:solidFill>
              </a:rPr>
              <a:t>συννεφόλεξου</a:t>
            </a:r>
            <a:r>
              <a:rPr lang="en-US" b="1" dirty="0" smtClean="0">
                <a:solidFill>
                  <a:srgbClr val="FF0000"/>
                </a:solidFill>
              </a:rPr>
              <a:t> </a:t>
            </a:r>
            <a:endParaRPr lang="el-GR" b="1" dirty="0">
              <a:solidFill>
                <a:srgbClr val="FF0000"/>
              </a:solidFill>
            </a:endParaRPr>
          </a:p>
        </p:txBody>
      </p:sp>
      <p:sp>
        <p:nvSpPr>
          <p:cNvPr id="3" name="Θέση περιεχομένου 2"/>
          <p:cNvSpPr>
            <a:spLocks noGrp="1"/>
          </p:cNvSpPr>
          <p:nvPr>
            <p:ph sz="half" idx="1"/>
          </p:nvPr>
        </p:nvSpPr>
        <p:spPr>
          <a:xfrm>
            <a:off x="467544" y="1340768"/>
            <a:ext cx="4258816" cy="5184576"/>
          </a:xfrm>
          <a:solidFill>
            <a:schemeClr val="accent3">
              <a:lumMod val="20000"/>
              <a:lumOff val="80000"/>
            </a:schemeClr>
          </a:solidFill>
          <a:ln w="76200">
            <a:solidFill>
              <a:srgbClr val="FF0000"/>
            </a:solidFill>
          </a:ln>
        </p:spPr>
        <p:txBody>
          <a:bodyPr/>
          <a:lstStyle/>
          <a:p>
            <a:pPr>
              <a:lnSpc>
                <a:spcPct val="150000"/>
              </a:lnSpc>
            </a:pPr>
            <a:r>
              <a:rPr lang="el-GR" sz="2000" dirty="0" smtClean="0">
                <a:solidFill>
                  <a:schemeClr val="tx1"/>
                </a:solidFill>
              </a:rPr>
              <a:t>Το </a:t>
            </a:r>
            <a:r>
              <a:rPr lang="en-US" sz="2000" dirty="0" err="1">
                <a:solidFill>
                  <a:schemeClr val="tx1"/>
                </a:solidFill>
                <a:hlinkClick r:id="rId2"/>
              </a:rPr>
              <a:t>wordart</a:t>
            </a:r>
            <a:r>
              <a:rPr lang="el-GR" sz="2000" dirty="0" smtClean="0">
                <a:solidFill>
                  <a:schemeClr val="tx1"/>
                </a:solidFill>
              </a:rPr>
              <a:t> </a:t>
            </a:r>
            <a:r>
              <a:rPr lang="el-GR" sz="2000" dirty="0">
                <a:solidFill>
                  <a:schemeClr val="tx1"/>
                </a:solidFill>
              </a:rPr>
              <a:t>είναι μια διαδικτυακή εφαρμογή που μας επιτρέπει να δημιουργήσουμε σύννεφα λέξεων (</a:t>
            </a:r>
            <a:r>
              <a:rPr lang="el-GR" sz="2000" dirty="0" err="1">
                <a:solidFill>
                  <a:schemeClr val="tx1"/>
                </a:solidFill>
              </a:rPr>
              <a:t>Tag</a:t>
            </a:r>
            <a:r>
              <a:rPr lang="el-GR" sz="2000" dirty="0">
                <a:solidFill>
                  <a:schemeClr val="tx1"/>
                </a:solidFill>
              </a:rPr>
              <a:t> </a:t>
            </a:r>
            <a:r>
              <a:rPr lang="el-GR" sz="2000" dirty="0" err="1">
                <a:solidFill>
                  <a:schemeClr val="tx1"/>
                </a:solidFill>
              </a:rPr>
              <a:t>Clouds</a:t>
            </a:r>
            <a:r>
              <a:rPr lang="el-GR" sz="2000" dirty="0" smtClean="0">
                <a:solidFill>
                  <a:schemeClr val="tx1"/>
                </a:solidFill>
              </a:rPr>
              <a:t>).</a:t>
            </a:r>
          </a:p>
          <a:p>
            <a:pPr>
              <a:lnSpc>
                <a:spcPct val="150000"/>
              </a:lnSpc>
            </a:pPr>
            <a:r>
              <a:rPr lang="el-GR" sz="2000" dirty="0">
                <a:solidFill>
                  <a:schemeClr val="tx1"/>
                </a:solidFill>
              </a:rPr>
              <a:t>Για να εμφανιστούν οι ελληνικές λέξεις στο σύννεφο, φροντίστε να </a:t>
            </a:r>
            <a:r>
              <a:rPr lang="el-GR" sz="2000" dirty="0" smtClean="0">
                <a:solidFill>
                  <a:schemeClr val="tx1"/>
                </a:solidFill>
              </a:rPr>
              <a:t>επιλέξετε την </a:t>
            </a:r>
            <a:r>
              <a:rPr lang="el-GR" sz="2000" dirty="0">
                <a:solidFill>
                  <a:schemeClr val="tx1"/>
                </a:solidFill>
              </a:rPr>
              <a:t>Γραμματοσειρά "</a:t>
            </a:r>
            <a:r>
              <a:rPr lang="el-GR" sz="2000" dirty="0" err="1" smtClean="0">
                <a:solidFill>
                  <a:schemeClr val="tx1"/>
                </a:solidFill>
              </a:rPr>
              <a:t>Roboto</a:t>
            </a:r>
            <a:r>
              <a:rPr lang="el-GR" sz="2000" dirty="0" smtClean="0">
                <a:solidFill>
                  <a:schemeClr val="tx1"/>
                </a:solidFill>
              </a:rPr>
              <a:t>" </a:t>
            </a:r>
            <a:r>
              <a:rPr lang="el-GR" sz="2000" dirty="0">
                <a:solidFill>
                  <a:schemeClr val="tx1"/>
                </a:solidFill>
              </a:rPr>
              <a:t>που υποστηρίζει Ελληνικά. </a:t>
            </a:r>
            <a:endParaRPr lang="en-US" sz="2000" dirty="0" smtClean="0">
              <a:solidFill>
                <a:schemeClr val="tx1"/>
              </a:solidFill>
            </a:endParaRPr>
          </a:p>
          <a:p>
            <a:pPr>
              <a:lnSpc>
                <a:spcPct val="150000"/>
              </a:lnSpc>
            </a:pPr>
            <a:r>
              <a:rPr lang="en-US" sz="2000" dirty="0">
                <a:solidFill>
                  <a:schemeClr val="tx1"/>
                </a:solidFill>
                <a:hlinkClick r:id="rId3"/>
              </a:rPr>
              <a:t>https://</a:t>
            </a:r>
            <a:r>
              <a:rPr lang="en-US" sz="2000" dirty="0" smtClean="0">
                <a:solidFill>
                  <a:schemeClr val="tx1"/>
                </a:solidFill>
                <a:hlinkClick r:id="rId3"/>
              </a:rPr>
              <a:t>www.wordclouds.com</a:t>
            </a:r>
            <a:endParaRPr lang="en-US" sz="2000" dirty="0">
              <a:solidFill>
                <a:schemeClr val="tx1"/>
              </a:solidFill>
            </a:endParaRPr>
          </a:p>
          <a:p>
            <a:pPr>
              <a:lnSpc>
                <a:spcPct val="150000"/>
              </a:lnSpc>
            </a:pPr>
            <a:endParaRPr lang="en-US" sz="2000" dirty="0">
              <a:solidFill>
                <a:schemeClr val="tx1"/>
              </a:solidFill>
            </a:endParaRPr>
          </a:p>
          <a:p>
            <a:pPr>
              <a:lnSpc>
                <a:spcPct val="150000"/>
              </a:lnSpc>
            </a:pPr>
            <a:endParaRPr lang="el-GR" sz="2000" dirty="0">
              <a:solidFill>
                <a:schemeClr val="tx1"/>
              </a:solidFill>
            </a:endParaRPr>
          </a:p>
        </p:txBody>
      </p:sp>
      <p:sp>
        <p:nvSpPr>
          <p:cNvPr id="5" name="Θέση αριθμού διαφάνειας 4"/>
          <p:cNvSpPr>
            <a:spLocks noGrp="1"/>
          </p:cNvSpPr>
          <p:nvPr>
            <p:ph type="sldNum" sz="quarter" idx="12"/>
          </p:nvPr>
        </p:nvSpPr>
        <p:spPr/>
        <p:txBody>
          <a:bodyPr/>
          <a:lstStyle/>
          <a:p>
            <a:pPr>
              <a:defRPr/>
            </a:pPr>
            <a:fld id="{02B9F3C4-FC81-4F25-A7D4-B68C10B11519}" type="slidenum">
              <a:rPr lang="el-GR" smtClean="0">
                <a:solidFill>
                  <a:prstClr val="black">
                    <a:tint val="75000"/>
                  </a:prstClr>
                </a:solidFill>
              </a:rPr>
              <a:pPr>
                <a:defRPr/>
              </a:pPr>
              <a:t>22</a:t>
            </a:fld>
            <a:endParaRPr lang="el-GR">
              <a:solidFill>
                <a:prstClr val="black">
                  <a:tint val="75000"/>
                </a:prstClr>
              </a:solidFill>
            </a:endParaRPr>
          </a:p>
        </p:txBody>
      </p:sp>
      <p:pic>
        <p:nvPicPr>
          <p:cNvPr id="6" name="Θέση περιεχομένου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91626" y="1600200"/>
            <a:ext cx="3351748" cy="4525963"/>
          </a:xfrm>
        </p:spPr>
      </p:pic>
    </p:spTree>
    <p:extLst>
      <p:ext uri="{BB962C8B-B14F-4D97-AF65-F5344CB8AC3E}">
        <p14:creationId xmlns:p14="http://schemas.microsoft.com/office/powerpoint/2010/main" val="198196704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40960" cy="720080"/>
          </a:xfrm>
          <a:solidFill>
            <a:srgbClr val="FFFF00"/>
          </a:solidFill>
          <a:ln w="57150">
            <a:solidFill>
              <a:srgbClr val="FF0000"/>
            </a:solidFill>
          </a:ln>
        </p:spPr>
        <p:txBody>
          <a:bodyPr vert="horz" lIns="121899" tIns="60949" rIns="121899" bIns="60949" rtlCol="0" anchor="ctr">
            <a:noAutofit/>
          </a:bodyPr>
          <a:lstStyle/>
          <a:p>
            <a:pPr algn="ctr"/>
            <a:r>
              <a:rPr lang="el-GR" sz="2800" b="1" dirty="0" smtClean="0">
                <a:solidFill>
                  <a:srgbClr val="FF0000"/>
                </a:solidFill>
              </a:rPr>
              <a:t>Δημιουργία </a:t>
            </a:r>
            <a:r>
              <a:rPr lang="el-GR" sz="2800" b="1" dirty="0">
                <a:solidFill>
                  <a:srgbClr val="FF0000"/>
                </a:solidFill>
              </a:rPr>
              <a:t>πάζλ με το </a:t>
            </a:r>
            <a:r>
              <a:rPr lang="en-US" sz="2800" b="1" dirty="0">
                <a:solidFill>
                  <a:srgbClr val="FF0000"/>
                </a:solidFill>
              </a:rPr>
              <a:t>J</a:t>
            </a:r>
            <a:r>
              <a:rPr lang="el-GR" sz="2800" b="1" dirty="0" err="1">
                <a:solidFill>
                  <a:srgbClr val="FF0000"/>
                </a:solidFill>
              </a:rPr>
              <a:t>igsaw</a:t>
            </a:r>
            <a:r>
              <a:rPr lang="el-GR" sz="2800" b="1" dirty="0">
                <a:solidFill>
                  <a:srgbClr val="FF0000"/>
                </a:solidFill>
              </a:rPr>
              <a:t> </a:t>
            </a:r>
            <a:r>
              <a:rPr lang="en-US" sz="2800" b="1" dirty="0" err="1">
                <a:solidFill>
                  <a:srgbClr val="FF0000"/>
                </a:solidFill>
              </a:rPr>
              <a:t>P</a:t>
            </a:r>
            <a:r>
              <a:rPr lang="el-GR" sz="2800" b="1" dirty="0" err="1">
                <a:solidFill>
                  <a:srgbClr val="FF0000"/>
                </a:solidFill>
              </a:rPr>
              <a:t>lanet</a:t>
            </a:r>
            <a:r>
              <a:rPr lang="el-GR" sz="2800" b="1" dirty="0">
                <a:solidFill>
                  <a:srgbClr val="FF0000"/>
                </a:solidFill>
              </a:rPr>
              <a:t>.</a:t>
            </a:r>
          </a:p>
        </p:txBody>
      </p:sp>
      <p:sp>
        <p:nvSpPr>
          <p:cNvPr id="3" name="Θέση περιεχομένου 2"/>
          <p:cNvSpPr>
            <a:spLocks noGrp="1"/>
          </p:cNvSpPr>
          <p:nvPr>
            <p:ph sz="half" idx="1"/>
          </p:nvPr>
        </p:nvSpPr>
        <p:spPr>
          <a:xfrm>
            <a:off x="457200" y="1196752"/>
            <a:ext cx="4038600" cy="4929415"/>
          </a:xfrm>
          <a:solidFill>
            <a:schemeClr val="accent3">
              <a:lumMod val="20000"/>
              <a:lumOff val="80000"/>
            </a:schemeClr>
          </a:solidFill>
          <a:ln w="76200">
            <a:solidFill>
              <a:srgbClr val="FF0000"/>
            </a:solidFill>
          </a:ln>
        </p:spPr>
        <p:txBody>
          <a:bodyPr vert="horz" wrap="square" lIns="121899" tIns="60949" rIns="121899" bIns="60949" numCol="1" rtlCol="0" anchor="t" anchorCtr="0" compatLnSpc="1">
            <a:prstTxWarp prst="textNoShape">
              <a:avLst/>
            </a:prstTxWarp>
            <a:normAutofit/>
          </a:bodyPr>
          <a:lstStyle/>
          <a:p>
            <a:pPr marL="455613" indent="-455613" defTabSz="1217613" eaLnBrk="0" fontAlgn="base" hangingPunct="0">
              <a:lnSpc>
                <a:spcPct val="150000"/>
              </a:lnSpc>
              <a:spcAft>
                <a:spcPct val="0"/>
              </a:spcAft>
              <a:buFont typeface="Arial" charset="0"/>
            </a:pPr>
            <a:r>
              <a:rPr lang="el-GR" sz="2400" dirty="0" err="1">
                <a:solidFill>
                  <a:schemeClr val="tx1"/>
                </a:solidFill>
              </a:rPr>
              <a:t>To</a:t>
            </a:r>
            <a:r>
              <a:rPr lang="el-GR" sz="2400" dirty="0">
                <a:solidFill>
                  <a:schemeClr val="tx1"/>
                </a:solidFill>
              </a:rPr>
              <a:t> </a:t>
            </a:r>
            <a:r>
              <a:rPr lang="el-GR" sz="2400" dirty="0" err="1">
                <a:solidFill>
                  <a:schemeClr val="tx1"/>
                </a:solidFill>
                <a:hlinkClick r:id="rId2"/>
              </a:rPr>
              <a:t>JigsawPlanet</a:t>
            </a:r>
            <a:r>
              <a:rPr lang="el-GR" sz="2400" dirty="0">
                <a:solidFill>
                  <a:schemeClr val="tx1"/>
                </a:solidFill>
              </a:rPr>
              <a:t> είναι μία ιστοσελίδα που μας δίνει τη δυνατότητα να ανεβάσουμε μια εικόνα, για παράδειγμα μια ζωγραφιά των μαθητών μας και να συνθέσουμε ένα online πάζλ</a:t>
            </a:r>
          </a:p>
        </p:txBody>
      </p:sp>
      <p:pic>
        <p:nvPicPr>
          <p:cNvPr id="5" name="Θέση περιεχομένου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700808"/>
            <a:ext cx="4038600" cy="4104455"/>
          </a:xfrm>
          <a:ln w="38100">
            <a:solidFill>
              <a:srgbClr val="FF0000"/>
            </a:solidFill>
          </a:ln>
        </p:spPr>
      </p:pic>
    </p:spTree>
    <p:extLst>
      <p:ext uri="{BB962C8B-B14F-4D97-AF65-F5344CB8AC3E}">
        <p14:creationId xmlns:p14="http://schemas.microsoft.com/office/powerpoint/2010/main" val="353803449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1" y="188640"/>
            <a:ext cx="8712968" cy="792089"/>
          </a:xfrm>
          <a:solidFill>
            <a:srgbClr val="FFFF00"/>
          </a:solidFill>
          <a:ln w="76200">
            <a:solidFill>
              <a:srgbClr val="FF0000"/>
            </a:solidFill>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l-GR" sz="4800" b="0" u="sng" dirty="0">
                <a:solidFill>
                  <a:srgbClr val="0000FF"/>
                </a:solidFill>
                <a:ea typeface="Times New Roman"/>
                <a:cs typeface="FreeSans"/>
                <a:hlinkClick r:id="rId2"/>
              </a:rPr>
              <a:t>Padlet</a:t>
            </a:r>
            <a:r>
              <a:rPr lang="el-GR" sz="3200" b="0" u="sng" dirty="0">
                <a:solidFill>
                  <a:srgbClr val="0000FF"/>
                </a:solidFill>
                <a:ea typeface="Times New Roman"/>
                <a:cs typeface="FreeSans"/>
                <a:hlinkClick r:id="rId2"/>
              </a:rPr>
              <a:t> </a:t>
            </a:r>
            <a:endParaRPr lang="el-GR" sz="3200" dirty="0"/>
          </a:p>
        </p:txBody>
      </p:sp>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6056" y="1052736"/>
            <a:ext cx="3765385" cy="5544616"/>
          </a:xfrm>
          <a:ln w="76200">
            <a:solidFill>
              <a:srgbClr val="FF0000"/>
            </a:solidFill>
          </a:ln>
        </p:spPr>
      </p:pic>
      <p:sp>
        <p:nvSpPr>
          <p:cNvPr id="4" name="Θέση κειμένου 3"/>
          <p:cNvSpPr>
            <a:spLocks noGrp="1"/>
          </p:cNvSpPr>
          <p:nvPr>
            <p:ph type="body" sz="half" idx="2"/>
          </p:nvPr>
        </p:nvSpPr>
        <p:spPr>
          <a:xfrm>
            <a:off x="251521" y="1052737"/>
            <a:ext cx="4824536" cy="5544616"/>
          </a:xfrm>
          <a:ln w="76200">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nSpc>
                <a:spcPct val="160000"/>
              </a:lnSpc>
            </a:pPr>
            <a:r>
              <a:rPr lang="el-GR" sz="2000" dirty="0">
                <a:ea typeface="Times New Roman"/>
                <a:cs typeface="FreeSans"/>
              </a:rPr>
              <a:t>Το </a:t>
            </a:r>
            <a:r>
              <a:rPr lang="el-GR" sz="2000" u="sng" dirty="0" err="1">
                <a:solidFill>
                  <a:srgbClr val="0000FF"/>
                </a:solidFill>
                <a:ea typeface="Times New Roman"/>
                <a:cs typeface="FreeSans"/>
                <a:hlinkClick r:id="rId2"/>
              </a:rPr>
              <a:t>Padlet</a:t>
            </a:r>
            <a:r>
              <a:rPr lang="el-GR" sz="2000" u="sng" dirty="0">
                <a:solidFill>
                  <a:srgbClr val="0000FF"/>
                </a:solidFill>
                <a:ea typeface="Times New Roman"/>
                <a:cs typeface="FreeSans"/>
                <a:hlinkClick r:id="rId2"/>
              </a:rPr>
              <a:t> </a:t>
            </a:r>
            <a:r>
              <a:rPr lang="el-GR" sz="2000" dirty="0">
                <a:ea typeface="Times New Roman"/>
                <a:cs typeface="FreeSans"/>
              </a:rPr>
              <a:t> </a:t>
            </a:r>
            <a:r>
              <a:rPr lang="el-GR" sz="2000" dirty="0" smtClean="0">
                <a:ea typeface="Times New Roman"/>
                <a:cs typeface="FreeSans"/>
              </a:rPr>
              <a:t>είναι </a:t>
            </a:r>
            <a:r>
              <a:rPr lang="el-GR" sz="2000" dirty="0">
                <a:ea typeface="Times New Roman"/>
                <a:cs typeface="FreeSans"/>
              </a:rPr>
              <a:t>ένα Web2.0 εργαλείο που επιτρέπει στους χρήστες του να δημιουργούν πίνακες ανακοινώσεων, όπου μαθητές και εκπαιδευτικοί μπορούν να αναρτήσουν οποιοδήποτε περιεχόμενο (έγγραφα, εικόνες, βίντεο) για να ερευνήσουν ένα θέμα συνεργατικά από διαφορετικές οπτικές</a:t>
            </a:r>
            <a:r>
              <a:rPr lang="el-GR" sz="2000" dirty="0" smtClean="0">
                <a:ea typeface="Times New Roman"/>
                <a:cs typeface="FreeSans"/>
              </a:rPr>
              <a:t>.</a:t>
            </a:r>
          </a:p>
          <a:p>
            <a:pPr>
              <a:lnSpc>
                <a:spcPct val="160000"/>
              </a:lnSpc>
            </a:pPr>
            <a:r>
              <a:rPr lang="el-GR" sz="2000" dirty="0" smtClean="0">
                <a:ea typeface="Times New Roman"/>
                <a:cs typeface="FreeSans"/>
              </a:rPr>
              <a:t> </a:t>
            </a:r>
            <a:r>
              <a:rPr lang="el-GR" sz="2000" dirty="0">
                <a:ea typeface="Times New Roman"/>
                <a:cs typeface="FreeSans"/>
              </a:rPr>
              <a:t>Οι μαθητές μπορούν ακόμη να “ανεβάσουν” αρχεία που έχουν δημιουργήσει, όπως σημειώσεις μαθημάτων ή εργασίες. </a:t>
            </a:r>
            <a:endParaRPr lang="el-GR" sz="2000" dirty="0" smtClean="0">
              <a:ea typeface="Times New Roman"/>
              <a:cs typeface="FreeSans"/>
            </a:endParaRPr>
          </a:p>
          <a:p>
            <a:pPr>
              <a:lnSpc>
                <a:spcPct val="160000"/>
              </a:lnSpc>
            </a:pPr>
            <a:r>
              <a:rPr lang="el-GR" sz="2000" dirty="0" smtClean="0">
                <a:ea typeface="Times New Roman"/>
                <a:cs typeface="FreeSans"/>
              </a:rPr>
              <a:t>Η </a:t>
            </a:r>
            <a:r>
              <a:rPr lang="el-GR" sz="2000" dirty="0">
                <a:ea typeface="Times New Roman"/>
                <a:cs typeface="FreeSans"/>
              </a:rPr>
              <a:t>υπηρεσία επιτρέπει την κοινή χρήση ενός πίνακα από περισσότερα άτομα, ανοίγοντας έτσι το δρόμο για </a:t>
            </a:r>
            <a:r>
              <a:rPr lang="el-GR" sz="2000" dirty="0" err="1">
                <a:ea typeface="Times New Roman"/>
                <a:cs typeface="FreeSans"/>
              </a:rPr>
              <a:t>ομαδοσυνεργατικές</a:t>
            </a:r>
            <a:r>
              <a:rPr lang="el-GR" sz="2000" dirty="0">
                <a:ea typeface="Times New Roman"/>
                <a:cs typeface="FreeSans"/>
              </a:rPr>
              <a:t> εργασίες ή </a:t>
            </a:r>
            <a:r>
              <a:rPr lang="el-GR" sz="2000" dirty="0" err="1">
                <a:ea typeface="Times New Roman"/>
                <a:cs typeface="FreeSans"/>
              </a:rPr>
              <a:t>projects</a:t>
            </a:r>
            <a:endParaRPr lang="el-GR" dirty="0"/>
          </a:p>
        </p:txBody>
      </p:sp>
    </p:spTree>
    <p:extLst>
      <p:ext uri="{BB962C8B-B14F-4D97-AF65-F5344CB8AC3E}">
        <p14:creationId xmlns:p14="http://schemas.microsoft.com/office/powerpoint/2010/main" val="281948074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712968" cy="1080119"/>
          </a:xfrm>
          <a:solidFill>
            <a:srgbClr val="FFFF00"/>
          </a:solidFill>
          <a:ln w="57150">
            <a:solidFill>
              <a:srgbClr val="FF0000"/>
            </a:solidFill>
          </a:ln>
        </p:spPr>
        <p:txBody>
          <a:bodyPr>
            <a:noAutofit/>
          </a:bodyPr>
          <a:lstStyle/>
          <a:p>
            <a:pPr algn="ctr"/>
            <a:r>
              <a:rPr lang="en-US" sz="4000" b="1" i="1" dirty="0" err="1">
                <a:solidFill>
                  <a:srgbClr val="FF0000"/>
                </a:solidFill>
                <a:hlinkClick r:id="rId2"/>
              </a:rPr>
              <a:t>Timetoast</a:t>
            </a:r>
            <a:r>
              <a:rPr lang="en-US" sz="4000" b="1" i="1" dirty="0">
                <a:solidFill>
                  <a:srgbClr val="FF0000"/>
                </a:solidFill>
                <a:hlinkClick r:id="rId2"/>
              </a:rPr>
              <a:t> </a:t>
            </a:r>
            <a:endParaRPr lang="el-GR" sz="4000" dirty="0"/>
          </a:p>
        </p:txBody>
      </p:sp>
      <p:sp>
        <p:nvSpPr>
          <p:cNvPr id="3" name="Θέση περιεχομένου 2"/>
          <p:cNvSpPr>
            <a:spLocks noGrp="1"/>
          </p:cNvSpPr>
          <p:nvPr>
            <p:ph sz="half" idx="1"/>
          </p:nvPr>
        </p:nvSpPr>
        <p:spPr>
          <a:xfrm>
            <a:off x="323528" y="1412776"/>
            <a:ext cx="5256584" cy="5040560"/>
          </a:xfrm>
          <a:ln w="57150">
            <a:solidFill>
              <a:srgbClr val="FF0000"/>
            </a:solidFill>
          </a:ln>
        </p:spPr>
        <p:style>
          <a:lnRef idx="2">
            <a:schemeClr val="accent3"/>
          </a:lnRef>
          <a:fillRef idx="1">
            <a:schemeClr val="lt1"/>
          </a:fillRef>
          <a:effectRef idx="0">
            <a:schemeClr val="accent3"/>
          </a:effectRef>
          <a:fontRef idx="minor">
            <a:schemeClr val="dk1"/>
          </a:fontRef>
        </p:style>
        <p:txBody>
          <a:bodyPr>
            <a:noAutofit/>
          </a:bodyPr>
          <a:lstStyle/>
          <a:p>
            <a:pPr>
              <a:lnSpc>
                <a:spcPct val="170000"/>
              </a:lnSpc>
            </a:pPr>
            <a:r>
              <a:rPr lang="el-GR" sz="1800" dirty="0" err="1">
                <a:ea typeface="Calibri"/>
                <a:cs typeface="Times New Roman"/>
              </a:rPr>
              <a:t>To</a:t>
            </a:r>
            <a:r>
              <a:rPr lang="el-GR" sz="1800" dirty="0">
                <a:ea typeface="Calibri"/>
                <a:cs typeface="Times New Roman"/>
              </a:rPr>
              <a:t> </a:t>
            </a:r>
            <a:r>
              <a:rPr lang="el-GR" sz="1800" u="sng" dirty="0" err="1">
                <a:solidFill>
                  <a:srgbClr val="0000FF"/>
                </a:solidFill>
                <a:ea typeface="Calibri"/>
                <a:cs typeface="Times New Roman"/>
                <a:hlinkClick r:id="rId2"/>
              </a:rPr>
              <a:t>Timetoast</a:t>
            </a:r>
            <a:r>
              <a:rPr lang="el-GR" sz="1800" dirty="0">
                <a:ea typeface="Calibri"/>
                <a:cs typeface="Times New Roman"/>
              </a:rPr>
              <a:t> είναι ένα </a:t>
            </a:r>
            <a:r>
              <a:rPr lang="el-GR" sz="1800" dirty="0" err="1">
                <a:ea typeface="Calibri"/>
                <a:cs typeface="Times New Roman"/>
              </a:rPr>
              <a:t>online</a:t>
            </a:r>
            <a:r>
              <a:rPr lang="el-GR" sz="1800" dirty="0">
                <a:ea typeface="Calibri"/>
                <a:cs typeface="Times New Roman"/>
              </a:rPr>
              <a:t> εργαλείο δημιουργίας και δημοσίευσης </a:t>
            </a:r>
            <a:r>
              <a:rPr lang="el-GR" sz="1800" dirty="0" err="1">
                <a:ea typeface="Calibri"/>
                <a:cs typeface="Times New Roman"/>
              </a:rPr>
              <a:t>ιστοριογραμμών</a:t>
            </a:r>
            <a:r>
              <a:rPr lang="el-GR" sz="1800" dirty="0">
                <a:ea typeface="Calibri"/>
                <a:cs typeface="Times New Roman"/>
              </a:rPr>
              <a:t>. </a:t>
            </a:r>
            <a:endParaRPr lang="en-US" sz="1800" dirty="0" smtClean="0">
              <a:ea typeface="Calibri"/>
              <a:cs typeface="Times New Roman"/>
            </a:endParaRPr>
          </a:p>
          <a:p>
            <a:pPr>
              <a:lnSpc>
                <a:spcPct val="170000"/>
              </a:lnSpc>
            </a:pPr>
            <a:r>
              <a:rPr lang="el-GR" sz="1800" dirty="0">
                <a:solidFill>
                  <a:srgbClr val="333333"/>
                </a:solidFill>
                <a:ea typeface="Times New Roman"/>
                <a:cs typeface="Arial"/>
              </a:rPr>
              <a:t>Αφού συνδεθείτε στο </a:t>
            </a:r>
            <a:r>
              <a:rPr lang="el-GR" sz="1800" dirty="0" err="1">
                <a:solidFill>
                  <a:srgbClr val="333333"/>
                </a:solidFill>
                <a:ea typeface="Times New Roman"/>
                <a:cs typeface="Arial"/>
              </a:rPr>
              <a:t>timetoast</a:t>
            </a:r>
            <a:r>
              <a:rPr lang="el-GR" sz="1800" dirty="0">
                <a:solidFill>
                  <a:srgbClr val="333333"/>
                </a:solidFill>
                <a:ea typeface="Times New Roman"/>
                <a:cs typeface="Arial"/>
              </a:rPr>
              <a:t> με το λογαριασμό που δημιουργήσατε, επιλέξτε "</a:t>
            </a:r>
            <a:r>
              <a:rPr lang="el-GR" sz="1800" b="1" dirty="0" err="1">
                <a:solidFill>
                  <a:srgbClr val="333333"/>
                </a:solidFill>
                <a:ea typeface="Times New Roman"/>
                <a:cs typeface="Arial"/>
              </a:rPr>
              <a:t>Add</a:t>
            </a:r>
            <a:r>
              <a:rPr lang="el-GR" sz="1800" b="1" dirty="0">
                <a:solidFill>
                  <a:srgbClr val="333333"/>
                </a:solidFill>
                <a:ea typeface="Times New Roman"/>
                <a:cs typeface="Arial"/>
              </a:rPr>
              <a:t> </a:t>
            </a:r>
            <a:r>
              <a:rPr lang="el-GR" sz="1800" b="1" dirty="0" err="1" smtClean="0">
                <a:solidFill>
                  <a:srgbClr val="333333"/>
                </a:solidFill>
                <a:ea typeface="Times New Roman"/>
                <a:cs typeface="Arial"/>
              </a:rPr>
              <a:t>timeline</a:t>
            </a:r>
            <a:endParaRPr lang="en-US" sz="1800" b="1" dirty="0" smtClean="0">
              <a:solidFill>
                <a:srgbClr val="333333"/>
              </a:solidFill>
              <a:ea typeface="Times New Roman"/>
              <a:cs typeface="Arial"/>
            </a:endParaRPr>
          </a:p>
          <a:p>
            <a:pPr indent="252095" algn="just">
              <a:lnSpc>
                <a:spcPct val="150000"/>
              </a:lnSpc>
              <a:spcBef>
                <a:spcPts val="600"/>
              </a:spcBef>
              <a:spcAft>
                <a:spcPts val="0"/>
              </a:spcAft>
            </a:pPr>
            <a:r>
              <a:rPr lang="el-GR" sz="1800" dirty="0">
                <a:solidFill>
                  <a:srgbClr val="333333"/>
                </a:solidFill>
                <a:ea typeface="Times New Roman"/>
                <a:cs typeface="Arial"/>
              </a:rPr>
              <a:t>Στην </a:t>
            </a:r>
            <a:r>
              <a:rPr lang="el-GR" sz="1800" dirty="0" smtClean="0">
                <a:solidFill>
                  <a:srgbClr val="333333"/>
                </a:solidFill>
                <a:ea typeface="Times New Roman"/>
                <a:cs typeface="Arial"/>
              </a:rPr>
              <a:t>συνέχεια επιλέγεται </a:t>
            </a:r>
            <a:r>
              <a:rPr lang="el-GR" sz="1800" dirty="0">
                <a:solidFill>
                  <a:srgbClr val="333333"/>
                </a:solidFill>
                <a:ea typeface="Times New Roman"/>
                <a:cs typeface="Arial"/>
              </a:rPr>
              <a:t>"</a:t>
            </a:r>
            <a:r>
              <a:rPr lang="el-GR" sz="1800" b="1" dirty="0" err="1">
                <a:solidFill>
                  <a:srgbClr val="333333"/>
                </a:solidFill>
                <a:ea typeface="Times New Roman"/>
                <a:cs typeface="Arial"/>
              </a:rPr>
              <a:t>Add</a:t>
            </a:r>
            <a:r>
              <a:rPr lang="el-GR" sz="1800" b="1" dirty="0">
                <a:solidFill>
                  <a:srgbClr val="333333"/>
                </a:solidFill>
                <a:ea typeface="Times New Roman"/>
                <a:cs typeface="Arial"/>
              </a:rPr>
              <a:t> </a:t>
            </a:r>
            <a:r>
              <a:rPr lang="el-GR" sz="1800" b="1" dirty="0" err="1">
                <a:solidFill>
                  <a:srgbClr val="333333"/>
                </a:solidFill>
                <a:ea typeface="Times New Roman"/>
                <a:cs typeface="Arial"/>
              </a:rPr>
              <a:t>Event</a:t>
            </a:r>
            <a:r>
              <a:rPr lang="el-GR" sz="1800" dirty="0">
                <a:solidFill>
                  <a:srgbClr val="333333"/>
                </a:solidFill>
                <a:ea typeface="Times New Roman"/>
                <a:cs typeface="Arial"/>
              </a:rPr>
              <a:t>", αν θέλετε να προσθέσετε κάποιο γεγονός ή "</a:t>
            </a:r>
            <a:r>
              <a:rPr lang="el-GR" sz="1800" b="1" dirty="0" err="1">
                <a:solidFill>
                  <a:srgbClr val="333333"/>
                </a:solidFill>
                <a:ea typeface="Times New Roman"/>
                <a:cs typeface="Arial"/>
              </a:rPr>
              <a:t>Add</a:t>
            </a:r>
            <a:r>
              <a:rPr lang="el-GR" sz="1800" b="1" dirty="0">
                <a:solidFill>
                  <a:srgbClr val="333333"/>
                </a:solidFill>
                <a:ea typeface="Times New Roman"/>
                <a:cs typeface="Arial"/>
              </a:rPr>
              <a:t> </a:t>
            </a:r>
            <a:r>
              <a:rPr lang="el-GR" sz="1800" b="1" dirty="0" err="1">
                <a:solidFill>
                  <a:srgbClr val="333333"/>
                </a:solidFill>
                <a:ea typeface="Times New Roman"/>
                <a:cs typeface="Arial"/>
              </a:rPr>
              <a:t>Timespan</a:t>
            </a:r>
            <a:r>
              <a:rPr lang="el-GR" sz="1800" dirty="0">
                <a:solidFill>
                  <a:srgbClr val="333333"/>
                </a:solidFill>
                <a:ea typeface="Times New Roman"/>
                <a:cs typeface="Arial"/>
              </a:rPr>
              <a:t>" αν θέλετε να προσθέσετε κάποια χρονική </a:t>
            </a:r>
            <a:r>
              <a:rPr lang="el-GR" sz="1800" dirty="0" smtClean="0">
                <a:solidFill>
                  <a:srgbClr val="333333"/>
                </a:solidFill>
                <a:ea typeface="Times New Roman"/>
                <a:cs typeface="Arial"/>
              </a:rPr>
              <a:t>περίοδο.</a:t>
            </a:r>
            <a:endParaRPr lang="en-US" sz="1800" dirty="0" smtClean="0">
              <a:ea typeface="Calibri"/>
              <a:cs typeface="Times New Roman"/>
            </a:endParaRPr>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84168" y="2708920"/>
            <a:ext cx="2232299" cy="2448272"/>
          </a:xfrm>
          <a:prstGeom prst="rect">
            <a:avLst/>
          </a:prstGeom>
          <a:ln w="228600" cap="sq" cmpd="thickThin">
            <a:solidFill>
              <a:srgbClr val="FF0000"/>
            </a:solidFill>
            <a:prstDash val="solid"/>
            <a:miter lim="800000"/>
          </a:ln>
          <a:effectLst>
            <a:innerShdw blurRad="76200">
              <a:srgbClr val="000000"/>
            </a:innerShdw>
          </a:effectLst>
        </p:spPr>
      </p:pic>
      <p:sp>
        <p:nvSpPr>
          <p:cNvPr id="4" name="Ορθογώνιο 3"/>
          <p:cNvSpPr/>
          <p:nvPr/>
        </p:nvSpPr>
        <p:spPr>
          <a:xfrm>
            <a:off x="6588224" y="5671734"/>
            <a:ext cx="1274440" cy="493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rPr>
              <a:t>example</a:t>
            </a:r>
            <a:endParaRPr lang="el-GR" dirty="0"/>
          </a:p>
        </p:txBody>
      </p:sp>
    </p:spTree>
    <p:extLst>
      <p:ext uri="{BB962C8B-B14F-4D97-AF65-F5344CB8AC3E}">
        <p14:creationId xmlns:p14="http://schemas.microsoft.com/office/powerpoint/2010/main" val="380413332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80119"/>
          </a:xfrm>
          <a:solidFill>
            <a:srgbClr val="FFFF00"/>
          </a:solidFill>
        </p:spPr>
        <p:txBody>
          <a:bodyPr>
            <a:noAutofit/>
          </a:bodyPr>
          <a:lstStyle/>
          <a:p>
            <a:pPr algn="ctr"/>
            <a:r>
              <a:rPr lang="el-GR" sz="3600" b="1" i="1" dirty="0" err="1">
                <a:solidFill>
                  <a:srgbClr val="FF0000"/>
                </a:solidFill>
              </a:rPr>
              <a:t>Phet</a:t>
            </a:r>
            <a:r>
              <a:rPr lang="el-GR" sz="3600" b="1" i="1" dirty="0">
                <a:solidFill>
                  <a:srgbClr val="FF0000"/>
                </a:solidFill>
              </a:rPr>
              <a:t> - </a:t>
            </a:r>
            <a:r>
              <a:rPr lang="el-GR" sz="3600" b="1" i="1" dirty="0" err="1">
                <a:solidFill>
                  <a:srgbClr val="FF0000"/>
                </a:solidFill>
              </a:rPr>
              <a:t>Colorado</a:t>
            </a:r>
            <a:r>
              <a:rPr lang="el-GR" sz="3600" b="1" i="1" dirty="0">
                <a:solidFill>
                  <a:srgbClr val="FF0000"/>
                </a:solidFill>
              </a:rPr>
              <a:t> </a:t>
            </a:r>
            <a:br>
              <a:rPr lang="el-GR" sz="3600" b="1" i="1" dirty="0">
                <a:solidFill>
                  <a:srgbClr val="FF0000"/>
                </a:solidFill>
              </a:rPr>
            </a:br>
            <a:r>
              <a:rPr lang="el-GR" sz="3600" u="sng" dirty="0">
                <a:solidFill>
                  <a:srgbClr val="FF0000"/>
                </a:solidFill>
                <a:hlinkClick r:id="rId2"/>
              </a:rPr>
              <a:t>http://phet.colorado.edu/el/</a:t>
            </a:r>
            <a:endParaRPr lang="el-GR" sz="3600" dirty="0">
              <a:solidFill>
                <a:srgbClr val="FF0000"/>
              </a:solidFill>
            </a:endParaRPr>
          </a:p>
        </p:txBody>
      </p:sp>
      <p:sp>
        <p:nvSpPr>
          <p:cNvPr id="3" name="Θέση περιεχομένου 2"/>
          <p:cNvSpPr>
            <a:spLocks noGrp="1"/>
          </p:cNvSpPr>
          <p:nvPr>
            <p:ph sz="half" idx="1"/>
          </p:nvPr>
        </p:nvSpPr>
        <p:spPr>
          <a:xfrm>
            <a:off x="457200" y="1600200"/>
            <a:ext cx="4906888" cy="4781128"/>
          </a:xfrm>
          <a:ln/>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nSpc>
                <a:spcPct val="170000"/>
              </a:lnSpc>
            </a:pPr>
            <a:r>
              <a:rPr lang="el-GR" dirty="0"/>
              <a:t> Τα </a:t>
            </a:r>
            <a:r>
              <a:rPr lang="el-GR" b="1" dirty="0" err="1">
                <a:hlinkClick r:id="rId3" action="ppaction://hlinkfile"/>
              </a:rPr>
              <a:t>Phet</a:t>
            </a:r>
            <a:r>
              <a:rPr lang="el-GR" b="1" dirty="0">
                <a:hlinkClick r:id="rId3" action="ppaction://hlinkfile"/>
              </a:rPr>
              <a:t> </a:t>
            </a:r>
            <a:r>
              <a:rPr lang="el-GR" b="1" dirty="0" err="1">
                <a:hlinkClick r:id="rId3" action="ppaction://hlinkfile"/>
              </a:rPr>
              <a:t>Colorado</a:t>
            </a:r>
            <a:r>
              <a:rPr lang="el-GR" dirty="0">
                <a:hlinkClick r:id="rId3" action="ppaction://hlinkfile"/>
              </a:rPr>
              <a:t> </a:t>
            </a:r>
            <a:r>
              <a:rPr lang="el-GR" dirty="0"/>
              <a:t>είναι μια συλλογή από </a:t>
            </a:r>
            <a:r>
              <a:rPr lang="el-GR" b="1" dirty="0"/>
              <a:t>προσομοιώσεις</a:t>
            </a:r>
            <a:r>
              <a:rPr lang="el-GR" dirty="0"/>
              <a:t> κυρίως φυσικών </a:t>
            </a:r>
            <a:r>
              <a:rPr lang="el-GR" dirty="0" smtClean="0"/>
              <a:t>επιστημών που αναφέρονται </a:t>
            </a:r>
            <a:r>
              <a:rPr lang="el-GR" dirty="0"/>
              <a:t>σε όλες τις βαθμίδες.</a:t>
            </a:r>
          </a:p>
          <a:p>
            <a:pPr>
              <a:lnSpc>
                <a:spcPct val="170000"/>
              </a:lnSpc>
            </a:pPr>
            <a:r>
              <a:rPr lang="el-GR" dirty="0"/>
              <a:t>οι μαθητές μπορούν να μυηθούν στην </a:t>
            </a:r>
            <a:r>
              <a:rPr lang="el-GR" b="1" dirty="0"/>
              <a:t>επιστημονική μεθοδολογία </a:t>
            </a:r>
            <a:r>
              <a:rPr lang="el-GR" dirty="0"/>
              <a:t>και να κατανοήσουν ορισμένες δύσκολες έννοιες των φυσικών </a:t>
            </a:r>
            <a:r>
              <a:rPr lang="el-GR" dirty="0" smtClean="0"/>
              <a:t>επιστημών.</a:t>
            </a:r>
          </a:p>
          <a:p>
            <a:pPr>
              <a:lnSpc>
                <a:spcPct val="170000"/>
              </a:lnSpc>
            </a:pPr>
            <a:r>
              <a:rPr lang="el-GR" dirty="0"/>
              <a:t>Οι προσομοιώσεις του </a:t>
            </a:r>
            <a:r>
              <a:rPr lang="el-GR" dirty="0" err="1"/>
              <a:t>Phet</a:t>
            </a:r>
            <a:r>
              <a:rPr lang="el-GR" dirty="0"/>
              <a:t> </a:t>
            </a:r>
            <a:r>
              <a:rPr lang="el-GR" dirty="0" err="1"/>
              <a:t>Colorado</a:t>
            </a:r>
            <a:r>
              <a:rPr lang="el-GR" dirty="0"/>
              <a:t> έχουν μεταφραστεί και στα </a:t>
            </a:r>
            <a:r>
              <a:rPr lang="el-GR" b="1" dirty="0"/>
              <a:t>ελληνικά </a:t>
            </a:r>
            <a:r>
              <a:rPr lang="el-GR" dirty="0"/>
              <a:t>.</a:t>
            </a:r>
          </a:p>
          <a:p>
            <a:endParaRPr lang="el-GR" dirty="0"/>
          </a:p>
        </p:txBody>
      </p:sp>
      <p:pic>
        <p:nvPicPr>
          <p:cNvPr id="4098" name="Picture 2">
            <a:hlinkClick r:id="rId3" action="ppaction://hlinkfile"/>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348880"/>
            <a:ext cx="2609342" cy="288032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152987"/>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8568952" cy="1152128"/>
          </a:xfrm>
          <a:solidFill>
            <a:srgbClr val="FFFF00"/>
          </a:solidFill>
          <a:ln w="76200">
            <a:solidFill>
              <a:srgbClr val="0070C0"/>
            </a:solidFill>
          </a:ln>
        </p:spPr>
        <p:txBody>
          <a:bodyPr/>
          <a:lstStyle/>
          <a:p>
            <a:pPr algn="ctr"/>
            <a:r>
              <a:rPr lang="el-GR" b="1" dirty="0">
                <a:solidFill>
                  <a:srgbClr val="FF0000"/>
                </a:solidFill>
              </a:rPr>
              <a:t>Εννοιολογικοί χάρτες</a:t>
            </a:r>
          </a:p>
        </p:txBody>
      </p:sp>
      <p:pic>
        <p:nvPicPr>
          <p:cNvPr id="6" name="Θέση περιεχομένου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2492896"/>
            <a:ext cx="3810000" cy="2574403"/>
          </a:xfrm>
          <a:ln w="76200">
            <a:solidFill>
              <a:srgbClr val="FF0000"/>
            </a:solidFill>
          </a:ln>
        </p:spPr>
      </p:pic>
      <p:sp>
        <p:nvSpPr>
          <p:cNvPr id="4" name="Θέση περιεχομένου 3"/>
          <p:cNvSpPr>
            <a:spLocks noGrp="1"/>
          </p:cNvSpPr>
          <p:nvPr>
            <p:ph sz="quarter" idx="2"/>
          </p:nvPr>
        </p:nvSpPr>
        <p:spPr>
          <a:solidFill>
            <a:srgbClr val="FFFF00"/>
          </a:solidFill>
        </p:spPr>
        <p:txBody>
          <a:bodyPr/>
          <a:lstStyle/>
          <a:p>
            <a:r>
              <a:rPr lang="el-GR" sz="3200" b="1" dirty="0">
                <a:solidFill>
                  <a:srgbClr val="FF0000"/>
                </a:solidFill>
              </a:rPr>
              <a:t>Λογισμικό </a:t>
            </a:r>
            <a:r>
              <a:rPr lang="en-US" sz="3200" b="1" dirty="0" err="1" smtClean="0">
                <a:solidFill>
                  <a:srgbClr val="FF0000"/>
                </a:solidFill>
              </a:rPr>
              <a:t>Xmind</a:t>
            </a:r>
            <a:endParaRPr lang="en-US" sz="3200" b="1" dirty="0" smtClean="0">
              <a:solidFill>
                <a:srgbClr val="FF0000"/>
              </a:solidFill>
            </a:endParaRPr>
          </a:p>
          <a:p>
            <a:pPr marL="0" indent="0">
              <a:buNone/>
            </a:pPr>
            <a:r>
              <a:rPr lang="en-US" sz="3200" dirty="0"/>
              <a:t> </a:t>
            </a:r>
            <a:r>
              <a:rPr lang="en-US" sz="3200" dirty="0" smtClean="0"/>
              <a:t>               </a:t>
            </a:r>
            <a:r>
              <a:rPr lang="en-US" sz="3200" dirty="0" smtClean="0">
                <a:hlinkClick r:id="rId4"/>
              </a:rPr>
              <a:t>video</a:t>
            </a:r>
            <a:endParaRPr lang="el-GR" sz="3200" dirty="0"/>
          </a:p>
        </p:txBody>
      </p:sp>
      <p:sp>
        <p:nvSpPr>
          <p:cNvPr id="5" name="Θέση περιεχομένου 4"/>
          <p:cNvSpPr>
            <a:spLocks noGrp="1"/>
          </p:cNvSpPr>
          <p:nvPr>
            <p:ph sz="quarter" idx="3"/>
          </p:nvPr>
        </p:nvSpPr>
        <p:spPr>
          <a:solidFill>
            <a:schemeClr val="accent3">
              <a:lumMod val="60000"/>
              <a:lumOff val="40000"/>
            </a:schemeClr>
          </a:solidFill>
        </p:spPr>
        <p:txBody>
          <a:bodyPr/>
          <a:lstStyle/>
          <a:p>
            <a:r>
              <a:rPr lang="el-GR" sz="3200" dirty="0"/>
              <a:t>Εφαρμογή </a:t>
            </a:r>
            <a:r>
              <a:rPr lang="en-US" sz="3200" dirty="0" err="1" smtClean="0">
                <a:hlinkClick r:id="rId5"/>
              </a:rPr>
              <a:t>Coggle</a:t>
            </a:r>
            <a:endParaRPr lang="en-US" sz="3200" dirty="0" smtClean="0"/>
          </a:p>
          <a:p>
            <a:pPr marL="0" indent="0">
              <a:buNone/>
            </a:pPr>
            <a:r>
              <a:rPr lang="en-US" sz="3200" dirty="0"/>
              <a:t> </a:t>
            </a:r>
            <a:r>
              <a:rPr lang="en-US" sz="3200" dirty="0" smtClean="0"/>
              <a:t>              </a:t>
            </a:r>
            <a:r>
              <a:rPr lang="en-US" sz="3200" dirty="0" smtClean="0">
                <a:hlinkClick r:id="rId6"/>
              </a:rPr>
              <a:t>video</a:t>
            </a:r>
            <a:endParaRPr lang="en-US" sz="3200" dirty="0"/>
          </a:p>
        </p:txBody>
      </p:sp>
    </p:spTree>
    <p:extLst>
      <p:ext uri="{BB962C8B-B14F-4D97-AF65-F5344CB8AC3E}">
        <p14:creationId xmlns:p14="http://schemas.microsoft.com/office/powerpoint/2010/main" val="606877696"/>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0"/>
            <a:ext cx="8784976" cy="1080119"/>
          </a:xfrm>
          <a:solidFill>
            <a:srgbClr val="FFFF00"/>
          </a:solidFill>
          <a:ln w="57150">
            <a:solidFill>
              <a:srgbClr val="FF0000"/>
            </a:solidFill>
          </a:ln>
        </p:spPr>
        <p:txBody>
          <a:bodyPr>
            <a:normAutofit fontScale="90000"/>
          </a:bodyPr>
          <a:lstStyle/>
          <a:p>
            <a:pPr algn="ctr"/>
            <a:r>
              <a:rPr lang="el-GR" b="1" dirty="0" smtClean="0">
                <a:solidFill>
                  <a:srgbClr val="FF0000"/>
                </a:solidFill>
              </a:rPr>
              <a:t/>
            </a:r>
            <a:br>
              <a:rPr lang="el-GR" b="1" dirty="0" smtClean="0">
                <a:solidFill>
                  <a:srgbClr val="FF0000"/>
                </a:solidFill>
              </a:rPr>
            </a:br>
            <a:r>
              <a:rPr lang="en-US" b="1" dirty="0" err="1" smtClean="0">
                <a:solidFill>
                  <a:srgbClr val="FF0000"/>
                </a:solidFill>
              </a:rPr>
              <a:t>Animaker</a:t>
            </a:r>
            <a:r>
              <a:rPr lang="en-US" b="1" dirty="0" smtClean="0">
                <a:solidFill>
                  <a:srgbClr val="FF0000"/>
                </a:solidFill>
              </a:rPr>
              <a:t> </a:t>
            </a:r>
            <a:r>
              <a:rPr lang="en-US" dirty="0">
                <a:solidFill>
                  <a:schemeClr val="tx1"/>
                </a:solidFill>
              </a:rPr>
              <a:t/>
            </a:r>
            <a:br>
              <a:rPr lang="en-US" dirty="0">
                <a:solidFill>
                  <a:schemeClr val="tx1"/>
                </a:solidFill>
              </a:rPr>
            </a:br>
            <a:endParaRPr lang="el-GR" dirty="0">
              <a:solidFill>
                <a:schemeClr val="tx1"/>
              </a:solidFill>
            </a:endParaRPr>
          </a:p>
        </p:txBody>
      </p:sp>
      <p:sp>
        <p:nvSpPr>
          <p:cNvPr id="3" name="Θέση περιεχομένου 2"/>
          <p:cNvSpPr>
            <a:spLocks noGrp="1"/>
          </p:cNvSpPr>
          <p:nvPr>
            <p:ph sz="half" idx="1"/>
          </p:nvPr>
        </p:nvSpPr>
        <p:spPr>
          <a:xfrm>
            <a:off x="251520" y="1484784"/>
            <a:ext cx="5040560" cy="4896544"/>
          </a:xfrm>
          <a:solidFill>
            <a:schemeClr val="accent3">
              <a:lumMod val="20000"/>
              <a:lumOff val="80000"/>
            </a:schemeClr>
          </a:solidFill>
          <a:ln w="57150">
            <a:solidFill>
              <a:srgbClr val="FF0000"/>
            </a:solidFill>
          </a:ln>
        </p:spPr>
        <p:txBody>
          <a:bodyPr>
            <a:normAutofit fontScale="62500" lnSpcReduction="20000"/>
          </a:bodyPr>
          <a:lstStyle/>
          <a:p>
            <a:pPr>
              <a:lnSpc>
                <a:spcPct val="170000"/>
              </a:lnSpc>
            </a:pPr>
            <a:r>
              <a:rPr lang="el-GR" dirty="0">
                <a:solidFill>
                  <a:schemeClr val="tx1"/>
                </a:solidFill>
              </a:rPr>
              <a:t>Η εφαρμογή</a:t>
            </a:r>
            <a:r>
              <a:rPr lang="el-GR" b="1" dirty="0">
                <a:solidFill>
                  <a:srgbClr val="FF0000"/>
                </a:solidFill>
              </a:rPr>
              <a:t> </a:t>
            </a:r>
            <a:r>
              <a:rPr lang="el-GR" b="1" dirty="0" err="1">
                <a:solidFill>
                  <a:srgbClr val="FF0000"/>
                </a:solidFill>
                <a:hlinkClick r:id="rId2"/>
              </a:rPr>
              <a:t>Animaker</a:t>
            </a:r>
            <a:r>
              <a:rPr lang="el-GR" b="1" dirty="0">
                <a:solidFill>
                  <a:srgbClr val="FF0000"/>
                </a:solidFill>
              </a:rPr>
              <a:t> </a:t>
            </a:r>
            <a:r>
              <a:rPr lang="el-GR" dirty="0">
                <a:solidFill>
                  <a:schemeClr val="tx1"/>
                </a:solidFill>
              </a:rPr>
              <a:t>είναι ένα εξαιρετικό εργαλείο δημιουργίας βίντεο με το οποίο ο δημιουργός μπορεί να εισάγει κινούμενα σχέδια, μουσική, ηχητικές πληροφορίες και να εξάγει το αποτέλεσμα ως αρχείο βίντεο ή να το ενσωματώσει σε κάποια ιστοσελίδα</a:t>
            </a:r>
            <a:r>
              <a:rPr lang="el-GR" dirty="0" smtClean="0">
                <a:solidFill>
                  <a:schemeClr val="tx1"/>
                </a:solidFill>
              </a:rPr>
              <a:t>.</a:t>
            </a:r>
            <a:endParaRPr lang="en-US" dirty="0" smtClean="0">
              <a:solidFill>
                <a:schemeClr val="tx1"/>
              </a:solidFill>
            </a:endParaRPr>
          </a:p>
          <a:p>
            <a:pPr>
              <a:lnSpc>
                <a:spcPct val="170000"/>
              </a:lnSpc>
            </a:pPr>
            <a:r>
              <a:rPr lang="el-GR" dirty="0">
                <a:solidFill>
                  <a:schemeClr val="tx1"/>
                </a:solidFill>
              </a:rPr>
              <a:t>Η εφαρμογή προσφέρεται στη δωρεάν έκδοση με περιορισμό στη διάρκεια του βίντεο (2 </a:t>
            </a:r>
            <a:r>
              <a:rPr lang="el-GR" dirty="0" err="1">
                <a:solidFill>
                  <a:schemeClr val="tx1"/>
                </a:solidFill>
              </a:rPr>
              <a:t>min</a:t>
            </a:r>
            <a:r>
              <a:rPr lang="el-GR" dirty="0">
                <a:solidFill>
                  <a:schemeClr val="tx1"/>
                </a:solidFill>
              </a:rPr>
              <a:t>), στα στοιχεία της βιβλιοθήκης (γραφικά και ήχοι) και ανάλυση SD (720 x 480 </a:t>
            </a:r>
            <a:r>
              <a:rPr lang="el-GR" dirty="0" err="1">
                <a:solidFill>
                  <a:schemeClr val="tx1"/>
                </a:solidFill>
              </a:rPr>
              <a:t>pixels</a:t>
            </a:r>
            <a:r>
              <a:rPr lang="el-GR" dirty="0">
                <a:solidFill>
                  <a:schemeClr val="tx1"/>
                </a:solidFill>
              </a:rPr>
              <a:t>).</a:t>
            </a:r>
          </a:p>
        </p:txBody>
      </p:sp>
      <p:pic>
        <p:nvPicPr>
          <p:cNvPr id="7" name="Θέση περιεχομένου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33504" y="1916832"/>
            <a:ext cx="2504455" cy="2803178"/>
          </a:xfrm>
          <a:ln w="76200">
            <a:solidFill>
              <a:srgbClr val="FF0000"/>
            </a:solidFill>
          </a:ln>
        </p:spPr>
      </p:pic>
      <p:sp>
        <p:nvSpPr>
          <p:cNvPr id="4" name="TextBox 3"/>
          <p:cNvSpPr txBox="1"/>
          <p:nvPr/>
        </p:nvSpPr>
        <p:spPr>
          <a:xfrm>
            <a:off x="6573713" y="5063559"/>
            <a:ext cx="995016" cy="369332"/>
          </a:xfrm>
          <a:prstGeom prst="rect">
            <a:avLst/>
          </a:prstGeom>
          <a:solidFill>
            <a:schemeClr val="accent3"/>
          </a:solidFill>
        </p:spPr>
        <p:txBody>
          <a:bodyPr wrap="none" rtlCol="0">
            <a:spAutoFit/>
          </a:bodyPr>
          <a:lstStyle/>
          <a:p>
            <a:r>
              <a:rPr lang="en-US" b="1" dirty="0" smtClean="0">
                <a:solidFill>
                  <a:srgbClr val="FF0000"/>
                </a:solidFill>
                <a:hlinkClick r:id="rId4"/>
              </a:rPr>
              <a:t>example</a:t>
            </a:r>
            <a:endParaRPr lang="el-GR" b="1" dirty="0">
              <a:solidFill>
                <a:srgbClr val="FF0000"/>
              </a:solidFill>
            </a:endParaRPr>
          </a:p>
        </p:txBody>
      </p:sp>
      <p:sp>
        <p:nvSpPr>
          <p:cNvPr id="5" name="TextBox 4"/>
          <p:cNvSpPr txBox="1"/>
          <p:nvPr/>
        </p:nvSpPr>
        <p:spPr>
          <a:xfrm>
            <a:off x="6434472" y="5723964"/>
            <a:ext cx="1504899" cy="369332"/>
          </a:xfrm>
          <a:prstGeom prst="rect">
            <a:avLst/>
          </a:prstGeom>
          <a:solidFill>
            <a:srgbClr val="92D050"/>
          </a:solidFill>
        </p:spPr>
        <p:txBody>
          <a:bodyPr wrap="none" rtlCol="0">
            <a:spAutoFit/>
          </a:bodyPr>
          <a:lstStyle/>
          <a:p>
            <a:r>
              <a:rPr lang="en-US" b="1" dirty="0" smtClean="0">
                <a:hlinkClick r:id="rId5"/>
              </a:rPr>
              <a:t>Video tutorial</a:t>
            </a:r>
            <a:endParaRPr lang="el-GR" b="1" dirty="0"/>
          </a:p>
        </p:txBody>
      </p:sp>
    </p:spTree>
    <p:extLst>
      <p:ext uri="{BB962C8B-B14F-4D97-AF65-F5344CB8AC3E}">
        <p14:creationId xmlns:p14="http://schemas.microsoft.com/office/powerpoint/2010/main" val="362233017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0"/>
            <a:ext cx="8784976" cy="1080119"/>
          </a:xfrm>
          <a:solidFill>
            <a:srgbClr val="FFFF00"/>
          </a:solidFill>
          <a:ln w="57150">
            <a:solidFill>
              <a:srgbClr val="FF0000"/>
            </a:solidFill>
          </a:ln>
        </p:spPr>
        <p:txBody>
          <a:bodyPr>
            <a:normAutofit fontScale="90000"/>
          </a:bodyPr>
          <a:lstStyle/>
          <a:p>
            <a:pPr algn="ctr"/>
            <a:r>
              <a:rPr lang="el-GR" b="1" dirty="0" smtClean="0">
                <a:solidFill>
                  <a:srgbClr val="FF0000"/>
                </a:solidFill>
              </a:rPr>
              <a:t/>
            </a:r>
            <a:br>
              <a:rPr lang="el-GR" b="1" dirty="0" smtClean="0">
                <a:solidFill>
                  <a:srgbClr val="FF0000"/>
                </a:solidFill>
              </a:rPr>
            </a:br>
            <a:r>
              <a:rPr lang="en-US" b="1" dirty="0" err="1" smtClean="0">
                <a:solidFill>
                  <a:srgbClr val="FF0000"/>
                </a:solidFill>
              </a:rPr>
              <a:t>PowToon</a:t>
            </a:r>
            <a:r>
              <a:rPr lang="en-US" b="1" dirty="0" smtClean="0">
                <a:solidFill>
                  <a:srgbClr val="FF0000"/>
                </a:solidFill>
              </a:rPr>
              <a:t> </a:t>
            </a:r>
            <a:r>
              <a:rPr lang="en-US" dirty="0">
                <a:solidFill>
                  <a:schemeClr val="tx1"/>
                </a:solidFill>
              </a:rPr>
              <a:t/>
            </a:r>
            <a:br>
              <a:rPr lang="en-US" dirty="0">
                <a:solidFill>
                  <a:schemeClr val="tx1"/>
                </a:solidFill>
              </a:rPr>
            </a:br>
            <a:endParaRPr lang="el-GR" dirty="0">
              <a:solidFill>
                <a:schemeClr val="tx1"/>
              </a:solidFill>
            </a:endParaRPr>
          </a:p>
        </p:txBody>
      </p:sp>
      <p:sp>
        <p:nvSpPr>
          <p:cNvPr id="3" name="Θέση περιεχομένου 2"/>
          <p:cNvSpPr>
            <a:spLocks noGrp="1"/>
          </p:cNvSpPr>
          <p:nvPr>
            <p:ph sz="half" idx="1"/>
          </p:nvPr>
        </p:nvSpPr>
        <p:spPr>
          <a:xfrm>
            <a:off x="251520" y="1340768"/>
            <a:ext cx="4824536" cy="5184576"/>
          </a:xfrm>
          <a:solidFill>
            <a:schemeClr val="accent3">
              <a:lumMod val="20000"/>
              <a:lumOff val="80000"/>
            </a:schemeClr>
          </a:solidFill>
          <a:ln w="57150">
            <a:solidFill>
              <a:srgbClr val="FF0000"/>
            </a:solidFill>
          </a:ln>
        </p:spPr>
        <p:txBody>
          <a:bodyPr>
            <a:normAutofit fontScale="92500" lnSpcReduction="10000"/>
          </a:bodyPr>
          <a:lstStyle/>
          <a:p>
            <a:pPr>
              <a:lnSpc>
                <a:spcPct val="170000"/>
              </a:lnSpc>
            </a:pPr>
            <a:r>
              <a:rPr lang="el-GR" dirty="0">
                <a:solidFill>
                  <a:schemeClr val="tx1"/>
                </a:solidFill>
              </a:rPr>
              <a:t>Το </a:t>
            </a:r>
            <a:r>
              <a:rPr lang="el-GR" dirty="0" err="1">
                <a:solidFill>
                  <a:schemeClr val="tx1"/>
                </a:solidFill>
                <a:hlinkClick r:id="rId2"/>
              </a:rPr>
              <a:t>PowToon</a:t>
            </a:r>
            <a:r>
              <a:rPr lang="el-GR" dirty="0">
                <a:solidFill>
                  <a:schemeClr val="tx1"/>
                </a:solidFill>
              </a:rPr>
              <a:t> είναι μια Web 2.0 εφαρμογή για τη δημιουργία κινούμενων παρουσιάσεων (</a:t>
            </a:r>
            <a:r>
              <a:rPr lang="el-GR" dirty="0" err="1">
                <a:solidFill>
                  <a:schemeClr val="tx1"/>
                </a:solidFill>
              </a:rPr>
              <a:t>animated</a:t>
            </a:r>
            <a:r>
              <a:rPr lang="el-GR" dirty="0">
                <a:solidFill>
                  <a:schemeClr val="tx1"/>
                </a:solidFill>
              </a:rPr>
              <a:t> </a:t>
            </a:r>
            <a:r>
              <a:rPr lang="el-GR" dirty="0" err="1">
                <a:solidFill>
                  <a:schemeClr val="tx1"/>
                </a:solidFill>
              </a:rPr>
              <a:t>presentations</a:t>
            </a:r>
            <a:r>
              <a:rPr lang="el-GR" dirty="0">
                <a:solidFill>
                  <a:schemeClr val="tx1"/>
                </a:solidFill>
              </a:rPr>
              <a:t>) ή να το πούμε καλύτερα για τη δημιουργία βίντεο που παρουσιάζουν ένα θέμα ή αλλιώς </a:t>
            </a:r>
            <a:r>
              <a:rPr lang="el-GR" dirty="0" err="1">
                <a:solidFill>
                  <a:schemeClr val="tx1"/>
                </a:solidFill>
              </a:rPr>
              <a:t>βιντεοπαρουσιάσεων</a:t>
            </a:r>
            <a:r>
              <a:rPr lang="el-GR" dirty="0">
                <a:solidFill>
                  <a:schemeClr val="tx1"/>
                </a:solidFill>
              </a:rPr>
              <a:t>. </a:t>
            </a:r>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8104" y="2708920"/>
            <a:ext cx="3001516" cy="2592288"/>
          </a:xfrm>
          <a:ln w="76200">
            <a:solidFill>
              <a:srgbClr val="FF0000"/>
            </a:solidFill>
          </a:ln>
        </p:spPr>
      </p:pic>
      <p:sp>
        <p:nvSpPr>
          <p:cNvPr id="4" name="Ορθογώνιο 3"/>
          <p:cNvSpPr/>
          <p:nvPr/>
        </p:nvSpPr>
        <p:spPr>
          <a:xfrm>
            <a:off x="6300192" y="5733256"/>
            <a:ext cx="13464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rPr>
              <a:t>example</a:t>
            </a:r>
            <a:endParaRPr lang="el-GR" dirty="0"/>
          </a:p>
        </p:txBody>
      </p:sp>
    </p:spTree>
    <p:extLst>
      <p:ext uri="{BB962C8B-B14F-4D97-AF65-F5344CB8AC3E}">
        <p14:creationId xmlns:p14="http://schemas.microsoft.com/office/powerpoint/2010/main" val="6182625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9388" y="188913"/>
            <a:ext cx="8785225" cy="863823"/>
          </a:xfrm>
          <a:solidFill>
            <a:schemeClr val="accent5">
              <a:lumMod val="20000"/>
              <a:lumOff val="80000"/>
            </a:schemeClr>
          </a:solidFill>
        </p:spPr>
        <p:txBody>
          <a:bodyPr/>
          <a:lstStyle/>
          <a:p>
            <a:pPr eaLnBrk="1" hangingPunct="1"/>
            <a:r>
              <a:rPr lang="el-GR" altLang="el-GR" sz="2800" b="1" dirty="0" smtClean="0">
                <a:solidFill>
                  <a:srgbClr val="FF0000"/>
                </a:solidFill>
              </a:rPr>
              <a:t>… η εξέλιξη της τεχνολογίας αλλάζει τον τρόπο με τον οποίο βλέπουμε τα πράγματα!!</a:t>
            </a:r>
          </a:p>
        </p:txBody>
      </p:sp>
      <p:pic>
        <p:nvPicPr>
          <p:cNvPr id="80899" name="Picture 5" descr="securedownload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268413"/>
            <a:ext cx="8642350" cy="5329237"/>
          </a:xfrm>
          <a:ln w="57150">
            <a:solidFill>
              <a:srgbClr val="FF0000"/>
            </a:solidFill>
            <a:miter lim="800000"/>
            <a:headEnd/>
            <a:tailEnd/>
          </a:ln>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0"/>
            <a:ext cx="8784976" cy="1080119"/>
          </a:xfrm>
          <a:solidFill>
            <a:srgbClr val="FFFF00"/>
          </a:solidFill>
          <a:ln w="57150">
            <a:solidFill>
              <a:srgbClr val="FF0000"/>
            </a:solidFill>
          </a:ln>
        </p:spPr>
        <p:txBody>
          <a:bodyPr>
            <a:normAutofit/>
          </a:bodyPr>
          <a:lstStyle/>
          <a:p>
            <a:pPr algn="ctr"/>
            <a:r>
              <a:rPr lang="en-US" b="1" dirty="0">
                <a:solidFill>
                  <a:srgbClr val="FF0000"/>
                </a:solidFill>
              </a:rPr>
              <a:t>Video Animation - </a:t>
            </a:r>
            <a:r>
              <a:rPr lang="en-US" b="1" dirty="0" err="1">
                <a:solidFill>
                  <a:srgbClr val="FF0000"/>
                </a:solidFill>
              </a:rPr>
              <a:t>Moovly</a:t>
            </a:r>
            <a:r>
              <a:rPr lang="en-US" b="1" dirty="0">
                <a:solidFill>
                  <a:srgbClr val="FF0000"/>
                </a:solidFill>
              </a:rPr>
              <a:t> </a:t>
            </a:r>
            <a:endParaRPr lang="el-GR" dirty="0">
              <a:solidFill>
                <a:schemeClr val="tx1"/>
              </a:solidFill>
            </a:endParaRPr>
          </a:p>
        </p:txBody>
      </p:sp>
      <p:sp>
        <p:nvSpPr>
          <p:cNvPr id="3" name="Θέση περιεχομένου 2"/>
          <p:cNvSpPr>
            <a:spLocks noGrp="1"/>
          </p:cNvSpPr>
          <p:nvPr>
            <p:ph sz="half" idx="1"/>
          </p:nvPr>
        </p:nvSpPr>
        <p:spPr>
          <a:xfrm>
            <a:off x="251520" y="1340768"/>
            <a:ext cx="4824536" cy="5184576"/>
          </a:xfrm>
          <a:solidFill>
            <a:schemeClr val="accent3">
              <a:lumMod val="20000"/>
              <a:lumOff val="80000"/>
            </a:schemeClr>
          </a:solidFill>
          <a:ln w="57150">
            <a:solidFill>
              <a:srgbClr val="FF0000"/>
            </a:solidFill>
          </a:ln>
        </p:spPr>
        <p:txBody>
          <a:bodyPr>
            <a:normAutofit fontScale="62500" lnSpcReduction="20000"/>
          </a:bodyPr>
          <a:lstStyle/>
          <a:p>
            <a:pPr>
              <a:lnSpc>
                <a:spcPct val="170000"/>
              </a:lnSpc>
            </a:pPr>
            <a:r>
              <a:rPr lang="el-GR" dirty="0">
                <a:solidFill>
                  <a:srgbClr val="333333"/>
                </a:solidFill>
                <a:latin typeface="open sans"/>
              </a:rPr>
              <a:t>Το </a:t>
            </a:r>
            <a:r>
              <a:rPr lang="el-GR" b="1" dirty="0" err="1">
                <a:solidFill>
                  <a:srgbClr val="FF0000"/>
                </a:solidFill>
                <a:latin typeface="open sans"/>
              </a:rPr>
              <a:t>Moovly</a:t>
            </a:r>
            <a:r>
              <a:rPr lang="el-GR" b="1" dirty="0">
                <a:solidFill>
                  <a:srgbClr val="FF0000"/>
                </a:solidFill>
                <a:latin typeface="open sans"/>
              </a:rPr>
              <a:t> </a:t>
            </a:r>
            <a:r>
              <a:rPr lang="el-GR" dirty="0">
                <a:solidFill>
                  <a:srgbClr val="333333"/>
                </a:solidFill>
                <a:latin typeface="open sans"/>
              </a:rPr>
              <a:t>είναι ένα online πρόγραμμα δημιουργίας βίντεο με κινούμενα γραφικά που βασίζεται αποκλειστικά στο σύννεφο. Δεν χρειάζεται να κατεβάσετε κανένα λογισμικό, το μόνο που χρειάζεστε είναι μια ενεργή σύνδεση στο Internet και ένα πρόγραμμα περιήγησης στον ιστό</a:t>
            </a:r>
            <a:r>
              <a:rPr lang="el-GR" dirty="0" smtClean="0">
                <a:solidFill>
                  <a:srgbClr val="333333"/>
                </a:solidFill>
                <a:latin typeface="open sans"/>
              </a:rPr>
              <a:t>.</a:t>
            </a:r>
            <a:endParaRPr lang="en-US" dirty="0" smtClean="0">
              <a:solidFill>
                <a:srgbClr val="333333"/>
              </a:solidFill>
              <a:latin typeface="open sans"/>
            </a:endParaRPr>
          </a:p>
          <a:p>
            <a:pPr>
              <a:lnSpc>
                <a:spcPct val="170000"/>
              </a:lnSpc>
            </a:pPr>
            <a:r>
              <a:rPr lang="el-GR" sz="3400" i="1" dirty="0">
                <a:solidFill>
                  <a:srgbClr val="00B0F0"/>
                </a:solidFill>
              </a:rPr>
              <a:t>Για την δωρεάν χρήση της εφαρμογής </a:t>
            </a:r>
            <a:r>
              <a:rPr lang="el-GR" sz="3400" i="1" dirty="0" err="1">
                <a:solidFill>
                  <a:srgbClr val="00B0F0"/>
                </a:solidFill>
              </a:rPr>
              <a:t>Moovly</a:t>
            </a:r>
            <a:r>
              <a:rPr lang="el-GR" sz="3400" i="1" dirty="0">
                <a:solidFill>
                  <a:srgbClr val="00B0F0"/>
                </a:solidFill>
              </a:rPr>
              <a:t> </a:t>
            </a:r>
            <a:r>
              <a:rPr lang="el-GR" sz="3400" i="1" dirty="0" err="1">
                <a:solidFill>
                  <a:srgbClr val="00B0F0"/>
                </a:solidFill>
              </a:rPr>
              <a:t>απαιτείτα</a:t>
            </a:r>
            <a:r>
              <a:rPr lang="el-GR" sz="3400" i="1" dirty="0">
                <a:solidFill>
                  <a:srgbClr val="00B0F0"/>
                </a:solidFill>
              </a:rPr>
              <a:t> εγγραφή με το </a:t>
            </a:r>
            <a:r>
              <a:rPr lang="el-GR" sz="3400" i="1" dirty="0" err="1">
                <a:solidFill>
                  <a:srgbClr val="00B0F0"/>
                </a:solidFill>
              </a:rPr>
              <a:t>email</a:t>
            </a:r>
            <a:r>
              <a:rPr lang="el-GR" sz="3400" i="1" dirty="0">
                <a:solidFill>
                  <a:srgbClr val="00B0F0"/>
                </a:solidFill>
              </a:rPr>
              <a:t> του ΠΣΔ. </a:t>
            </a:r>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36096" y="2348880"/>
            <a:ext cx="3250704" cy="3024336"/>
          </a:xfrm>
          <a:ln w="76200">
            <a:solidFill>
              <a:srgbClr val="FFFF00"/>
            </a:solidFill>
          </a:ln>
        </p:spPr>
      </p:pic>
      <p:sp>
        <p:nvSpPr>
          <p:cNvPr id="4" name="Ορθογώνιο 3"/>
          <p:cNvSpPr/>
          <p:nvPr/>
        </p:nvSpPr>
        <p:spPr>
          <a:xfrm>
            <a:off x="6156176" y="5564088"/>
            <a:ext cx="2160240" cy="745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rPr>
              <a:t>Video tutorial</a:t>
            </a:r>
            <a:endParaRPr lang="el-GR" dirty="0"/>
          </a:p>
        </p:txBody>
      </p:sp>
    </p:spTree>
    <p:extLst>
      <p:ext uri="{BB962C8B-B14F-4D97-AF65-F5344CB8AC3E}">
        <p14:creationId xmlns:p14="http://schemas.microsoft.com/office/powerpoint/2010/main" val="176546038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88640"/>
            <a:ext cx="8640960" cy="936104"/>
          </a:xfrm>
          <a:solidFill>
            <a:srgbClr val="FFFF00"/>
          </a:solidFill>
          <a:ln w="76200">
            <a:solidFill>
              <a:srgbClr val="FF0000"/>
            </a:solidFill>
          </a:ln>
        </p:spPr>
        <p:txBody>
          <a:bodyPr/>
          <a:lstStyle/>
          <a:p>
            <a:pPr algn="ctr"/>
            <a:r>
              <a:rPr lang="en-US" b="1" dirty="0">
                <a:solidFill>
                  <a:srgbClr val="FF0000"/>
                </a:solidFill>
                <a:hlinkClick r:id="rId2"/>
              </a:rPr>
              <a:t>Screencast-o-</a:t>
            </a:r>
            <a:r>
              <a:rPr lang="en-US" b="1" dirty="0" err="1">
                <a:solidFill>
                  <a:srgbClr val="FF0000"/>
                </a:solidFill>
                <a:hlinkClick r:id="rId2"/>
              </a:rPr>
              <a:t>Matic</a:t>
            </a:r>
            <a:r>
              <a:rPr lang="en-US" dirty="0">
                <a:solidFill>
                  <a:srgbClr val="FF0000"/>
                </a:solidFill>
              </a:rPr>
              <a:t> </a:t>
            </a:r>
            <a:endParaRPr lang="el-GR" dirty="0">
              <a:solidFill>
                <a:srgbClr val="FF0000"/>
              </a:solidFill>
            </a:endParaRPr>
          </a:p>
        </p:txBody>
      </p:sp>
      <p:sp>
        <p:nvSpPr>
          <p:cNvPr id="3" name="Θέση περιεχομένου 2"/>
          <p:cNvSpPr>
            <a:spLocks noGrp="1"/>
          </p:cNvSpPr>
          <p:nvPr>
            <p:ph sz="half" idx="1"/>
          </p:nvPr>
        </p:nvSpPr>
        <p:spPr>
          <a:xfrm>
            <a:off x="457200" y="1412776"/>
            <a:ext cx="4038600" cy="4713391"/>
          </a:xfrm>
          <a:solidFill>
            <a:schemeClr val="accent3">
              <a:lumMod val="20000"/>
              <a:lumOff val="80000"/>
            </a:schemeClr>
          </a:solidFill>
        </p:spPr>
        <p:txBody>
          <a:bodyPr/>
          <a:lstStyle/>
          <a:p>
            <a:pPr>
              <a:lnSpc>
                <a:spcPct val="150000"/>
              </a:lnSpc>
            </a:pPr>
            <a:r>
              <a:rPr lang="el-GR" sz="2000" b="1" dirty="0">
                <a:solidFill>
                  <a:schemeClr val="tx1"/>
                </a:solidFill>
              </a:rPr>
              <a:t>Το </a:t>
            </a:r>
            <a:r>
              <a:rPr lang="el-GR" sz="2000" b="1" dirty="0" err="1">
                <a:solidFill>
                  <a:schemeClr val="tx1"/>
                </a:solidFill>
              </a:rPr>
              <a:t>Screencast</a:t>
            </a:r>
            <a:r>
              <a:rPr lang="el-GR" sz="2000" b="1" dirty="0">
                <a:solidFill>
                  <a:schemeClr val="tx1"/>
                </a:solidFill>
              </a:rPr>
              <a:t>-o-</a:t>
            </a:r>
            <a:r>
              <a:rPr lang="el-GR" sz="2000" b="1" dirty="0" err="1">
                <a:solidFill>
                  <a:schemeClr val="tx1"/>
                </a:solidFill>
              </a:rPr>
              <a:t>Mati</a:t>
            </a:r>
            <a:r>
              <a:rPr lang="el-GR" sz="2000" b="1" dirty="0">
                <a:solidFill>
                  <a:schemeClr val="tx1"/>
                </a:solidFill>
              </a:rPr>
              <a:t>c είναι η πρώτη εφαρμογή για Καταγραφή οδηγιών σε </a:t>
            </a:r>
            <a:r>
              <a:rPr lang="el-GR" sz="2000" b="1" dirty="0" smtClean="0">
                <a:solidFill>
                  <a:schemeClr val="tx1"/>
                </a:solidFill>
              </a:rPr>
              <a:t>βίντεο </a:t>
            </a:r>
            <a:r>
              <a:rPr lang="el-GR" sz="2000" b="1" dirty="0">
                <a:solidFill>
                  <a:schemeClr val="tx1"/>
                </a:solidFill>
              </a:rPr>
              <a:t>που τρέχει μέσω του ίντερνετ. Προσφέρει δυνατότητες, όπως η εγγραφή σε ποιότητα HD και στην δωρεάν έκδοση μπορείς να δημιουργήσεις </a:t>
            </a:r>
            <a:r>
              <a:rPr lang="el-GR" sz="2000" b="1" dirty="0" err="1">
                <a:solidFill>
                  <a:schemeClr val="tx1"/>
                </a:solidFill>
              </a:rPr>
              <a:t>video</a:t>
            </a:r>
            <a:r>
              <a:rPr lang="el-GR" sz="2000" b="1" dirty="0">
                <a:solidFill>
                  <a:schemeClr val="tx1"/>
                </a:solidFill>
              </a:rPr>
              <a:t> διάρκειας μέχρι και 15 </a:t>
            </a:r>
            <a:r>
              <a:rPr lang="el-GR" sz="2000" b="1" dirty="0" smtClean="0">
                <a:solidFill>
                  <a:schemeClr val="tx1"/>
                </a:solidFill>
              </a:rPr>
              <a:t>λεπτών</a:t>
            </a:r>
            <a:r>
              <a:rPr lang="en-US" sz="2000" b="1" dirty="0" smtClean="0">
                <a:solidFill>
                  <a:schemeClr val="tx1"/>
                </a:solidFill>
              </a:rPr>
              <a:t>.</a:t>
            </a:r>
            <a:r>
              <a:rPr lang="el-GR" sz="2000" b="1" dirty="0" smtClean="0">
                <a:solidFill>
                  <a:schemeClr val="tx1"/>
                </a:solidFill>
              </a:rPr>
              <a:t> </a:t>
            </a:r>
            <a:endParaRPr lang="el-GR" sz="2000" b="1" dirty="0">
              <a:solidFill>
                <a:schemeClr val="tx1"/>
              </a:solidFill>
            </a:endParaRPr>
          </a:p>
        </p:txBody>
      </p:sp>
      <p:sp>
        <p:nvSpPr>
          <p:cNvPr id="4" name="Θέση περιεχομένου 3"/>
          <p:cNvSpPr>
            <a:spLocks noGrp="1"/>
          </p:cNvSpPr>
          <p:nvPr>
            <p:ph sz="half" idx="2"/>
          </p:nvPr>
        </p:nvSpPr>
        <p:spPr>
          <a:xfrm>
            <a:off x="5004048" y="1844823"/>
            <a:ext cx="3298452" cy="3672409"/>
          </a:xfrm>
          <a:solidFill>
            <a:schemeClr val="accent4">
              <a:lumMod val="20000"/>
              <a:lumOff val="80000"/>
            </a:schemeClr>
          </a:solidFill>
        </p:spPr>
        <p:txBody>
          <a:bodyPr/>
          <a:lstStyle/>
          <a:p>
            <a:endParaRPr lang="el-GR" dirty="0"/>
          </a:p>
        </p:txBody>
      </p:sp>
      <p:sp>
        <p:nvSpPr>
          <p:cNvPr id="5" name="Θέση αριθμού διαφάνειας 4"/>
          <p:cNvSpPr>
            <a:spLocks noGrp="1"/>
          </p:cNvSpPr>
          <p:nvPr>
            <p:ph type="sldNum" sz="quarter" idx="12"/>
          </p:nvPr>
        </p:nvSpPr>
        <p:spPr/>
        <p:txBody>
          <a:bodyPr/>
          <a:lstStyle/>
          <a:p>
            <a:pPr>
              <a:defRPr/>
            </a:pPr>
            <a:fld id="{02B9F3C4-FC81-4F25-A7D4-B68C10B11519}" type="slidenum">
              <a:rPr lang="el-GR" smtClean="0">
                <a:solidFill>
                  <a:prstClr val="black">
                    <a:tint val="75000"/>
                  </a:prstClr>
                </a:solidFill>
              </a:rPr>
              <a:pPr>
                <a:defRPr/>
              </a:pPr>
              <a:t>31</a:t>
            </a:fld>
            <a:endParaRPr lang="el-GR">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5" y="1844824"/>
            <a:ext cx="3226445" cy="3672408"/>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52779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40960" cy="864890"/>
          </a:xfrm>
          <a:solidFill>
            <a:srgbClr val="FFFF00"/>
          </a:solidFill>
          <a:ln w="76200">
            <a:solidFill>
              <a:srgbClr val="FF0000"/>
            </a:solidFill>
          </a:ln>
        </p:spPr>
        <p:txBody>
          <a:bodyPr/>
          <a:lstStyle/>
          <a:p>
            <a:pPr algn="ctr"/>
            <a:r>
              <a:rPr lang="en-US" b="1" dirty="0" err="1">
                <a:hlinkClick r:id="rId2"/>
              </a:rPr>
              <a:t>PosterMyWall</a:t>
            </a:r>
            <a:r>
              <a:rPr lang="en-US" b="1" dirty="0"/>
              <a:t> </a:t>
            </a:r>
            <a:endParaRPr lang="el-GR" b="1" dirty="0"/>
          </a:p>
        </p:txBody>
      </p:sp>
      <p:sp>
        <p:nvSpPr>
          <p:cNvPr id="3" name="Θέση περιεχομένου 2"/>
          <p:cNvSpPr>
            <a:spLocks noGrp="1"/>
          </p:cNvSpPr>
          <p:nvPr>
            <p:ph sz="half" idx="1"/>
          </p:nvPr>
        </p:nvSpPr>
        <p:spPr>
          <a:xfrm>
            <a:off x="457200" y="1196752"/>
            <a:ext cx="5050904" cy="5328592"/>
          </a:xfrm>
          <a:solidFill>
            <a:srgbClr val="92D050"/>
          </a:solidFill>
        </p:spPr>
        <p:txBody>
          <a:bodyPr/>
          <a:lstStyle/>
          <a:p>
            <a:pPr>
              <a:lnSpc>
                <a:spcPct val="150000"/>
              </a:lnSpc>
            </a:pPr>
            <a:r>
              <a:rPr lang="el-GR" sz="1800" b="1" dirty="0">
                <a:solidFill>
                  <a:schemeClr val="tx1"/>
                </a:solidFill>
              </a:rPr>
              <a:t>Το εργαλείο </a:t>
            </a:r>
            <a:r>
              <a:rPr lang="el-GR" sz="1800" b="1" dirty="0" err="1">
                <a:solidFill>
                  <a:schemeClr val="tx1"/>
                </a:solidFill>
              </a:rPr>
              <a:t>postermywall</a:t>
            </a:r>
            <a:r>
              <a:rPr lang="el-GR" sz="1800" b="1" dirty="0">
                <a:solidFill>
                  <a:schemeClr val="tx1"/>
                </a:solidFill>
              </a:rPr>
              <a:t> μας επιτρέπει να δημιουργήσουμε </a:t>
            </a:r>
            <a:r>
              <a:rPr lang="el-GR" sz="1800" b="1" dirty="0" err="1">
                <a:solidFill>
                  <a:schemeClr val="tx1"/>
                </a:solidFill>
              </a:rPr>
              <a:t>posters</a:t>
            </a:r>
            <a:r>
              <a:rPr lang="el-GR" sz="1800" b="1" dirty="0">
                <a:solidFill>
                  <a:schemeClr val="tx1"/>
                </a:solidFill>
              </a:rPr>
              <a:t> με έναν πάρα πολύ απλό τρόπο, χωρίς να εγκαταστήσουμε κάποιο πρόγραμμα στον </a:t>
            </a:r>
            <a:r>
              <a:rPr lang="el-GR" sz="1800" b="1" dirty="0" smtClean="0">
                <a:solidFill>
                  <a:schemeClr val="tx1"/>
                </a:solidFill>
              </a:rPr>
              <a:t>υπολογιστή </a:t>
            </a:r>
            <a:r>
              <a:rPr lang="el-GR" sz="1800" b="1" dirty="0">
                <a:solidFill>
                  <a:schemeClr val="tx1"/>
                </a:solidFill>
              </a:rPr>
              <a:t>μας. </a:t>
            </a:r>
            <a:endParaRPr lang="en-US" sz="1800" b="1" dirty="0" smtClean="0">
              <a:solidFill>
                <a:schemeClr val="tx1"/>
              </a:solidFill>
            </a:endParaRPr>
          </a:p>
          <a:p>
            <a:pPr>
              <a:lnSpc>
                <a:spcPct val="150000"/>
              </a:lnSpc>
            </a:pPr>
            <a:r>
              <a:rPr lang="el-GR" sz="1800" b="1" dirty="0">
                <a:solidFill>
                  <a:schemeClr val="tx1"/>
                </a:solidFill>
              </a:rPr>
              <a:t>Μπορούμε να δημιουργήσουμε ένα </a:t>
            </a:r>
            <a:r>
              <a:rPr lang="el-GR" sz="1800" b="1" dirty="0" err="1">
                <a:solidFill>
                  <a:schemeClr val="tx1"/>
                </a:solidFill>
              </a:rPr>
              <a:t>poster</a:t>
            </a:r>
            <a:r>
              <a:rPr lang="el-GR" sz="1800" b="1" dirty="0">
                <a:solidFill>
                  <a:schemeClr val="tx1"/>
                </a:solidFill>
              </a:rPr>
              <a:t> ξεκινώντας με κάποιο από τα έτοιμα πρότυπα που μας δίνει ή να ξεκινήσουμε χρησιμοποιώντας μια εικόνα φόντου, δια-λέγοντας από μια τεράστια συλλογή. Αν τίποτα από τα προηγούμενα δεν μας </a:t>
            </a:r>
            <a:r>
              <a:rPr lang="el-GR" sz="1800" b="1" dirty="0" smtClean="0">
                <a:solidFill>
                  <a:schemeClr val="tx1"/>
                </a:solidFill>
              </a:rPr>
              <a:t>καλύπτει</a:t>
            </a:r>
            <a:r>
              <a:rPr lang="el-GR" sz="1800" b="1" dirty="0">
                <a:solidFill>
                  <a:schemeClr val="tx1"/>
                </a:solidFill>
              </a:rPr>
              <a:t>, μπορούμε να ανεβάσουμε τις δικές μας φωτογραφίες.</a:t>
            </a:r>
          </a:p>
        </p:txBody>
      </p:sp>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6136" y="2204864"/>
            <a:ext cx="2808312" cy="3703505"/>
          </a:xfrm>
          <a:ln w="76200">
            <a:solidFill>
              <a:srgbClr val="FF0000"/>
            </a:solidFill>
          </a:ln>
        </p:spPr>
      </p:pic>
      <p:sp>
        <p:nvSpPr>
          <p:cNvPr id="5" name="Θέση αριθμού διαφάνειας 4"/>
          <p:cNvSpPr>
            <a:spLocks noGrp="1"/>
          </p:cNvSpPr>
          <p:nvPr>
            <p:ph type="sldNum" sz="quarter" idx="12"/>
          </p:nvPr>
        </p:nvSpPr>
        <p:spPr/>
        <p:txBody>
          <a:bodyPr/>
          <a:lstStyle/>
          <a:p>
            <a:pPr>
              <a:defRPr/>
            </a:pPr>
            <a:fld id="{02B9F3C4-FC81-4F25-A7D4-B68C10B11519}" type="slidenum">
              <a:rPr lang="el-GR" smtClean="0">
                <a:solidFill>
                  <a:prstClr val="black">
                    <a:tint val="75000"/>
                  </a:prstClr>
                </a:solidFill>
              </a:rPr>
              <a:pPr>
                <a:defRPr/>
              </a:pPr>
              <a:t>32</a:t>
            </a:fld>
            <a:endParaRPr lang="el-GR">
              <a:solidFill>
                <a:prstClr val="black">
                  <a:tint val="75000"/>
                </a:prstClr>
              </a:solidFill>
            </a:endParaRPr>
          </a:p>
        </p:txBody>
      </p:sp>
    </p:spTree>
    <p:extLst>
      <p:ext uri="{BB962C8B-B14F-4D97-AF65-F5344CB8AC3E}">
        <p14:creationId xmlns:p14="http://schemas.microsoft.com/office/powerpoint/2010/main" val="700358193"/>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40960" cy="864890"/>
          </a:xfrm>
          <a:solidFill>
            <a:srgbClr val="FFFF00"/>
          </a:solidFill>
          <a:ln w="57150">
            <a:solidFill>
              <a:srgbClr val="FF0000"/>
            </a:solidFill>
          </a:ln>
        </p:spPr>
        <p:txBody>
          <a:bodyPr/>
          <a:lstStyle/>
          <a:p>
            <a:pPr algn="ctr"/>
            <a:r>
              <a:rPr lang="el-GR" b="1" dirty="0">
                <a:solidFill>
                  <a:srgbClr val="FF0000"/>
                </a:solidFill>
              </a:rPr>
              <a:t>Δημιουργία </a:t>
            </a:r>
            <a:r>
              <a:rPr lang="en-US" b="1" dirty="0" err="1">
                <a:solidFill>
                  <a:srgbClr val="FF0000"/>
                </a:solidFill>
              </a:rPr>
              <a:t>Infographic</a:t>
            </a:r>
            <a:r>
              <a:rPr lang="en-US" b="1" dirty="0">
                <a:solidFill>
                  <a:srgbClr val="FF0000"/>
                </a:solidFill>
              </a:rPr>
              <a:t> </a:t>
            </a:r>
            <a:endParaRPr lang="el-GR" b="1" dirty="0">
              <a:solidFill>
                <a:srgbClr val="FF0000"/>
              </a:solidFill>
            </a:endParaRPr>
          </a:p>
        </p:txBody>
      </p:sp>
      <p:sp>
        <p:nvSpPr>
          <p:cNvPr id="3" name="Θέση περιεχομένου 2"/>
          <p:cNvSpPr>
            <a:spLocks noGrp="1"/>
          </p:cNvSpPr>
          <p:nvPr>
            <p:ph sz="half" idx="1"/>
          </p:nvPr>
        </p:nvSpPr>
        <p:spPr>
          <a:xfrm>
            <a:off x="457200" y="1600204"/>
            <a:ext cx="4258816" cy="4525963"/>
          </a:xfrm>
          <a:solidFill>
            <a:schemeClr val="accent3">
              <a:lumMod val="20000"/>
              <a:lumOff val="80000"/>
            </a:schemeClr>
          </a:solidFill>
          <a:ln w="76200">
            <a:solidFill>
              <a:srgbClr val="FF0000"/>
            </a:solidFill>
          </a:ln>
        </p:spPr>
        <p:txBody>
          <a:bodyPr/>
          <a:lstStyle/>
          <a:p>
            <a:pPr>
              <a:lnSpc>
                <a:spcPct val="150000"/>
              </a:lnSpc>
            </a:pPr>
            <a:r>
              <a:rPr lang="el-GR" sz="2400" dirty="0">
                <a:solidFill>
                  <a:schemeClr val="tx1"/>
                </a:solidFill>
              </a:rPr>
              <a:t>Το</a:t>
            </a:r>
            <a:r>
              <a:rPr lang="el-GR" sz="2400" dirty="0">
                <a:solidFill>
                  <a:schemeClr val="tx1"/>
                </a:solidFill>
                <a:hlinkClick r:id="rId2"/>
              </a:rPr>
              <a:t> </a:t>
            </a:r>
            <a:r>
              <a:rPr lang="el-GR" sz="2400" dirty="0" err="1">
                <a:solidFill>
                  <a:schemeClr val="tx1"/>
                </a:solidFill>
                <a:hlinkClick r:id="rId2"/>
              </a:rPr>
              <a:t>Easel.ly</a:t>
            </a:r>
            <a:r>
              <a:rPr lang="el-GR" sz="2400" dirty="0">
                <a:solidFill>
                  <a:schemeClr val="tx1"/>
                </a:solidFill>
                <a:hlinkClick r:id="rId2"/>
              </a:rPr>
              <a:t> </a:t>
            </a:r>
            <a:r>
              <a:rPr lang="el-GR" sz="2400" dirty="0">
                <a:solidFill>
                  <a:schemeClr val="tx1"/>
                </a:solidFill>
              </a:rPr>
              <a:t>είναι μια δωρεάν </a:t>
            </a:r>
            <a:r>
              <a:rPr lang="el-GR" sz="2400" dirty="0" err="1">
                <a:solidFill>
                  <a:schemeClr val="tx1"/>
                </a:solidFill>
              </a:rPr>
              <a:t>web</a:t>
            </a:r>
            <a:r>
              <a:rPr lang="el-GR" sz="2400" dirty="0">
                <a:solidFill>
                  <a:schemeClr val="tx1"/>
                </a:solidFill>
              </a:rPr>
              <a:t> 2.0 εφαρμογή με την οποία μπορούμε να δη-</a:t>
            </a:r>
            <a:r>
              <a:rPr lang="el-GR" sz="2400" dirty="0" err="1">
                <a:solidFill>
                  <a:schemeClr val="tx1"/>
                </a:solidFill>
              </a:rPr>
              <a:t>μιουργήσουμε</a:t>
            </a:r>
            <a:r>
              <a:rPr lang="el-GR" sz="2400" dirty="0">
                <a:solidFill>
                  <a:schemeClr val="tx1"/>
                </a:solidFill>
              </a:rPr>
              <a:t> τα δικά μας </a:t>
            </a:r>
            <a:r>
              <a:rPr lang="el-GR" sz="2400" dirty="0" err="1">
                <a:solidFill>
                  <a:schemeClr val="tx1"/>
                </a:solidFill>
              </a:rPr>
              <a:t>infographics</a:t>
            </a:r>
            <a:r>
              <a:rPr lang="el-GR" sz="2400" dirty="0">
                <a:solidFill>
                  <a:schemeClr val="tx1"/>
                </a:solidFill>
              </a:rPr>
              <a:t>. Όπως φανερώνει και το όνομά του η χρήση του εργαλείου είναι πολύ εύκολη</a:t>
            </a:r>
          </a:p>
        </p:txBody>
      </p:sp>
      <p:pic>
        <p:nvPicPr>
          <p:cNvPr id="6" name="Θέση περιεχομένου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484784"/>
            <a:ext cx="3456384" cy="4464496"/>
          </a:xfrm>
          <a:ln w="57150">
            <a:solidFill>
              <a:srgbClr val="FF0000"/>
            </a:solidFill>
          </a:ln>
        </p:spPr>
      </p:pic>
      <p:sp>
        <p:nvSpPr>
          <p:cNvPr id="5" name="Θέση αριθμού διαφάνειας 4"/>
          <p:cNvSpPr>
            <a:spLocks noGrp="1"/>
          </p:cNvSpPr>
          <p:nvPr>
            <p:ph type="sldNum" sz="quarter" idx="12"/>
          </p:nvPr>
        </p:nvSpPr>
        <p:spPr/>
        <p:txBody>
          <a:bodyPr/>
          <a:lstStyle/>
          <a:p>
            <a:pPr>
              <a:defRPr/>
            </a:pPr>
            <a:fld id="{02B9F3C4-FC81-4F25-A7D4-B68C10B11519}" type="slidenum">
              <a:rPr lang="el-GR" smtClean="0">
                <a:solidFill>
                  <a:prstClr val="black">
                    <a:tint val="75000"/>
                  </a:prstClr>
                </a:solidFill>
              </a:rPr>
              <a:pPr>
                <a:defRPr/>
              </a:pPr>
              <a:t>33</a:t>
            </a:fld>
            <a:endParaRPr lang="el-GR">
              <a:solidFill>
                <a:prstClr val="black">
                  <a:tint val="75000"/>
                </a:prstClr>
              </a:solidFill>
            </a:endParaRPr>
          </a:p>
        </p:txBody>
      </p:sp>
    </p:spTree>
    <p:extLst>
      <p:ext uri="{BB962C8B-B14F-4D97-AF65-F5344CB8AC3E}">
        <p14:creationId xmlns:p14="http://schemas.microsoft.com/office/powerpoint/2010/main" val="93198552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564751"/>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1613"/>
            <a:ext cx="8777288" cy="648017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Νέος φάκελος\web-20-1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4968552"/>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3" name="Rectangle 6"/>
          <p:cNvSpPr txBox="1">
            <a:spLocks noChangeArrowheads="1"/>
          </p:cNvSpPr>
          <p:nvPr/>
        </p:nvSpPr>
        <p:spPr>
          <a:xfrm>
            <a:off x="179512" y="5301208"/>
            <a:ext cx="8784976" cy="1296442"/>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lvl1pPr marL="457120" indent="-457120" algn="l" defTabSz="1218987" rtl="0" eaLnBrk="1" latinLnBrk="0" hangingPunct="1">
              <a:spcBef>
                <a:spcPct val="20000"/>
              </a:spcBef>
              <a:buFont typeface="Arial" pitchFamily="34" charset="0"/>
              <a:buChar char="•"/>
              <a:defRPr sz="3600" kern="1200">
                <a:solidFill>
                  <a:schemeClr val="dk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dk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dk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dk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dk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dk1"/>
                </a:solidFill>
                <a:latin typeface="+mn-lt"/>
                <a:ea typeface="+mn-ea"/>
                <a:cs typeface="+mn-cs"/>
              </a:defRPr>
            </a:lvl9pPr>
          </a:lstStyle>
          <a:p>
            <a:pPr algn="ctr">
              <a:buFontTx/>
              <a:buNone/>
            </a:pPr>
            <a:r>
              <a:rPr lang="en-US" altLang="el-GR" b="1" dirty="0" smtClean="0">
                <a:solidFill>
                  <a:srgbClr val="FF0000"/>
                </a:solidFill>
                <a:hlinkClick r:id="rId3"/>
              </a:rPr>
              <a:t>gspiropoylos@yahoo.gr</a:t>
            </a:r>
            <a:endParaRPr lang="en-US" altLang="el-GR" b="1" dirty="0" smtClean="0">
              <a:solidFill>
                <a:srgbClr val="FF0000"/>
              </a:solidFill>
            </a:endParaRPr>
          </a:p>
          <a:p>
            <a:pPr algn="ctr">
              <a:buFont typeface="Arial" pitchFamily="34" charset="0"/>
              <a:buNone/>
            </a:pPr>
            <a:r>
              <a:rPr lang="en-US" altLang="el-GR" b="1" u="sng" dirty="0" smtClean="0"/>
              <a:t>Facebook:</a:t>
            </a:r>
            <a:r>
              <a:rPr lang="el-GR" altLang="el-GR" b="1" u="sng" dirty="0" smtClean="0"/>
              <a:t> </a:t>
            </a:r>
            <a:r>
              <a:rPr lang="en-US" altLang="el-GR" b="1" u="sng" dirty="0" smtClean="0">
                <a:hlinkClick r:id="rId4"/>
              </a:rPr>
              <a:t>George </a:t>
            </a:r>
            <a:r>
              <a:rPr lang="en-US" altLang="el-GR" b="1" u="sng" dirty="0" err="1" smtClean="0">
                <a:hlinkClick r:id="rId4"/>
              </a:rPr>
              <a:t>Spyropoulos</a:t>
            </a:r>
            <a:endParaRPr lang="en-US" altLang="el-GR" b="1" u="sng" dirty="0" smtClean="0"/>
          </a:p>
          <a:p>
            <a:pPr algn="ctr">
              <a:buFont typeface="Arial" pitchFamily="34" charset="0"/>
              <a:buNone/>
            </a:pPr>
            <a:r>
              <a:rPr lang="el-GR" altLang="el-GR" b="1" u="sng" dirty="0" smtClean="0">
                <a:hlinkClick r:id="rId5"/>
              </a:rPr>
              <a:t>Νέες Τεχνολογίες &amp; Εκπαίδευση</a:t>
            </a:r>
            <a:endParaRPr lang="en-US" altLang="el-GR" b="1" u="sng" dirty="0" smtClean="0"/>
          </a:p>
        </p:txBody>
      </p:sp>
    </p:spTree>
    <p:extLst>
      <p:ext uri="{BB962C8B-B14F-4D97-AF65-F5344CB8AC3E}">
        <p14:creationId xmlns:p14="http://schemas.microsoft.com/office/powerpoint/2010/main" val="1945931242"/>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8913"/>
            <a:ext cx="8642350" cy="6408737"/>
          </a:xfrm>
          <a:ln w="57150">
            <a:solidFill>
              <a:srgbClr val="FF0000"/>
            </a:solidFill>
            <a:miter lim="800000"/>
            <a:headEnd/>
            <a:tailEnd/>
          </a:ln>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5036417" y="2469707"/>
            <a:ext cx="3889375" cy="2011362"/>
          </a:xfrm>
          <a:prstGeom prst="rect">
            <a:avLst/>
          </a:prstGeom>
          <a:solidFill>
            <a:srgbClr val="FF99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itchFamily="34" charset="0"/>
                <a:ea typeface="DejaVu Sans" charset="0"/>
                <a:cs typeface="DejaVu Sans" charset="0"/>
              </a:defRPr>
            </a:lvl9pPr>
          </a:lstStyle>
          <a:p>
            <a:pPr fontAlgn="base">
              <a:spcBef>
                <a:spcPts val="275"/>
              </a:spcBef>
              <a:spcAft>
                <a:spcPct val="0"/>
              </a:spcAft>
            </a:pPr>
            <a:r>
              <a:rPr lang="el-GR" altLang="el-GR" dirty="0">
                <a:latin typeface="Comic Sans MS" pitchFamily="66" charset="0"/>
              </a:rPr>
              <a:t>«Η </a:t>
            </a:r>
            <a:r>
              <a:rPr lang="el-GR" altLang="el-GR" b="1" dirty="0">
                <a:latin typeface="Comic Sans MS" pitchFamily="66" charset="0"/>
              </a:rPr>
              <a:t>ποιότητα</a:t>
            </a:r>
            <a:r>
              <a:rPr lang="el-GR" altLang="el-GR" dirty="0">
                <a:latin typeface="Comic Sans MS" pitchFamily="66" charset="0"/>
              </a:rPr>
              <a:t> της παρεχόμενης εξ αποστάσεως εκπαίδευσης βασίζεται στο </a:t>
            </a:r>
            <a:r>
              <a:rPr lang="el-GR" altLang="el-GR" b="1" dirty="0">
                <a:solidFill>
                  <a:srgbClr val="0070C0"/>
                </a:solidFill>
                <a:latin typeface="Comic Sans MS" pitchFamily="66" charset="0"/>
              </a:rPr>
              <a:t>σχεδιασμό</a:t>
            </a:r>
            <a:r>
              <a:rPr lang="el-GR" altLang="el-GR" dirty="0">
                <a:latin typeface="Comic Sans MS" pitchFamily="66" charset="0"/>
              </a:rPr>
              <a:t>, </a:t>
            </a:r>
            <a:r>
              <a:rPr lang="el-GR" altLang="el-GR" b="1" dirty="0">
                <a:solidFill>
                  <a:srgbClr val="0070C0"/>
                </a:solidFill>
                <a:latin typeface="Comic Sans MS" pitchFamily="66" charset="0"/>
              </a:rPr>
              <a:t>την ποιότητα του εκπαιδευτικού υλικού</a:t>
            </a:r>
            <a:r>
              <a:rPr lang="el-GR" altLang="el-GR" dirty="0">
                <a:solidFill>
                  <a:srgbClr val="0070C0"/>
                </a:solidFill>
                <a:latin typeface="Comic Sans MS" pitchFamily="66" charset="0"/>
              </a:rPr>
              <a:t> </a:t>
            </a:r>
            <a:r>
              <a:rPr lang="el-GR" altLang="el-GR" dirty="0">
                <a:latin typeface="Comic Sans MS" pitchFamily="66" charset="0"/>
              </a:rPr>
              <a:t>και </a:t>
            </a:r>
            <a:r>
              <a:rPr lang="el-GR" altLang="el-GR" b="1" dirty="0">
                <a:solidFill>
                  <a:srgbClr val="0070C0"/>
                </a:solidFill>
                <a:latin typeface="Comic Sans MS" pitchFamily="66" charset="0"/>
              </a:rPr>
              <a:t>την επικοινωνία του εκπαιδευόμενου και του εκπαιδευτικού</a:t>
            </a:r>
            <a:r>
              <a:rPr lang="el-GR" altLang="el-GR" dirty="0">
                <a:latin typeface="Comic Sans MS" pitchFamily="66" charset="0"/>
              </a:rPr>
              <a:t>». </a:t>
            </a:r>
            <a:r>
              <a:rPr lang="el-GR" altLang="el-GR" sz="1100" dirty="0">
                <a:latin typeface="Comic Sans MS" pitchFamily="66" charset="0"/>
              </a:rPr>
              <a:t>(</a:t>
            </a:r>
            <a:r>
              <a:rPr lang="el-GR" altLang="el-GR" sz="1100" dirty="0" err="1"/>
              <a:t>Ματραλής</a:t>
            </a:r>
            <a:r>
              <a:rPr lang="el-GR" altLang="el-GR" sz="1100" dirty="0"/>
              <a:t> 1999) </a:t>
            </a:r>
          </a:p>
        </p:txBody>
      </p:sp>
      <p:sp>
        <p:nvSpPr>
          <p:cNvPr id="5122" name="Rectangle 2"/>
          <p:cNvSpPr>
            <a:spLocks noChangeArrowheads="1"/>
          </p:cNvSpPr>
          <p:nvPr/>
        </p:nvSpPr>
        <p:spPr bwMode="auto">
          <a:xfrm>
            <a:off x="6513513" y="5029200"/>
            <a:ext cx="2516187" cy="1617663"/>
          </a:xfrm>
          <a:prstGeom prst="rect">
            <a:avLst/>
          </a:prstGeom>
          <a:solidFill>
            <a:srgbClr val="FF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9pPr>
          </a:lstStyle>
          <a:p>
            <a:pPr fontAlgn="base">
              <a:spcBef>
                <a:spcPct val="0"/>
              </a:spcBef>
              <a:spcAft>
                <a:spcPct val="0"/>
              </a:spcAft>
            </a:pPr>
            <a:r>
              <a:rPr lang="el-GR" altLang="el-GR" sz="1600" dirty="0">
                <a:latin typeface="Comic Sans MS" pitchFamily="66" charset="0"/>
              </a:rPr>
              <a:t>«</a:t>
            </a:r>
            <a:r>
              <a:rPr lang="el-GR" altLang="el-GR" dirty="0">
                <a:latin typeface="Comic Sans MS" pitchFamily="66" charset="0"/>
              </a:rPr>
              <a:t>το εκπαιδευτικό υλικό μπορεί </a:t>
            </a:r>
            <a:r>
              <a:rPr lang="el-GR" altLang="el-GR" b="1" dirty="0">
                <a:solidFill>
                  <a:srgbClr val="0070C0"/>
                </a:solidFill>
                <a:latin typeface="Comic Sans MS" pitchFamily="66" charset="0"/>
              </a:rPr>
              <a:t>να παρομοιαστεί με έναν δάσκαλο σε ετοιμότητα</a:t>
            </a:r>
            <a:r>
              <a:rPr lang="el-GR" altLang="el-GR" sz="1600" b="1" dirty="0">
                <a:latin typeface="Comic Sans MS" pitchFamily="66" charset="0"/>
              </a:rPr>
              <a:t>» </a:t>
            </a:r>
            <a:r>
              <a:rPr lang="el-GR" altLang="el-GR" sz="1000" dirty="0"/>
              <a:t>(Rowntree,1994),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5" y="0"/>
            <a:ext cx="4304035" cy="36200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4"/>
          <p:cNvSpPr>
            <a:spLocks noChangeArrowheads="1"/>
          </p:cNvSpPr>
          <p:nvPr/>
        </p:nvSpPr>
        <p:spPr bwMode="auto">
          <a:xfrm rot="19380000">
            <a:off x="1732473" y="1561805"/>
            <a:ext cx="10810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9pPr>
          </a:lstStyle>
          <a:p>
            <a:pPr fontAlgn="base">
              <a:spcBef>
                <a:spcPct val="0"/>
              </a:spcBef>
              <a:spcAft>
                <a:spcPct val="0"/>
              </a:spcAft>
            </a:pPr>
            <a:r>
              <a:rPr lang="el-GR" altLang="el-GR" sz="2400" b="1">
                <a:solidFill>
                  <a:srgbClr val="FF0000"/>
                </a:solidFill>
              </a:rPr>
              <a:t>Ε</a:t>
            </a:r>
            <a:r>
              <a:rPr lang="el-GR" altLang="el-GR" sz="2400" b="1">
                <a:solidFill>
                  <a:srgbClr val="558ED5"/>
                </a:solidFill>
              </a:rPr>
              <a:t>ξ</a:t>
            </a:r>
            <a:r>
              <a:rPr lang="el-GR" altLang="el-GR" sz="2400" b="1">
                <a:solidFill>
                  <a:srgbClr val="00B050"/>
                </a:solidFill>
              </a:rPr>
              <a:t>Α</a:t>
            </a:r>
            <a:r>
              <a:rPr lang="el-GR" altLang="el-GR" sz="2400" b="1">
                <a:solidFill>
                  <a:srgbClr val="FF33CC"/>
                </a:solidFill>
              </a:rPr>
              <a:t>Ε;</a:t>
            </a:r>
          </a:p>
        </p:txBody>
      </p:sp>
      <p:sp>
        <p:nvSpPr>
          <p:cNvPr id="5125" name="Rectangle 5"/>
          <p:cNvSpPr>
            <a:spLocks noChangeArrowheads="1"/>
          </p:cNvSpPr>
          <p:nvPr/>
        </p:nvSpPr>
        <p:spPr bwMode="auto">
          <a:xfrm>
            <a:off x="139700" y="2997200"/>
            <a:ext cx="3968750" cy="2289175"/>
          </a:xfrm>
          <a:prstGeom prst="rect">
            <a:avLst/>
          </a:prstGeom>
          <a:solidFill>
            <a:srgbClr val="CCFFC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4" charset="0"/>
                <a:ea typeface="DejaVu Sans" charset="0"/>
                <a:cs typeface="DejaVu Sans" charset="0"/>
              </a:defRPr>
            </a:lvl9pPr>
          </a:lstStyle>
          <a:p>
            <a:pPr fontAlgn="base">
              <a:spcBef>
                <a:spcPct val="0"/>
              </a:spcBef>
              <a:spcAft>
                <a:spcPct val="0"/>
              </a:spcAft>
            </a:pPr>
            <a:r>
              <a:rPr lang="el-GR" altLang="el-GR" b="1">
                <a:latin typeface="Comic Sans MS" pitchFamily="66" charset="0"/>
              </a:rPr>
              <a:t>«…η ιδιαιτερότητα της εξ αποστάσεως εκπαίδευσης </a:t>
            </a:r>
          </a:p>
          <a:p>
            <a:pPr fontAlgn="base">
              <a:spcBef>
                <a:spcPct val="0"/>
              </a:spcBef>
              <a:spcAft>
                <a:spcPct val="0"/>
              </a:spcAft>
            </a:pPr>
            <a:r>
              <a:rPr lang="el-GR" altLang="el-GR" b="1">
                <a:latin typeface="Comic Sans MS" pitchFamily="66" charset="0"/>
              </a:rPr>
              <a:t>όσον αφορά </a:t>
            </a:r>
            <a:r>
              <a:rPr lang="el-GR" altLang="el-GR" b="1">
                <a:solidFill>
                  <a:srgbClr val="FF33CC"/>
                </a:solidFill>
                <a:latin typeface="Comic Sans MS" pitchFamily="66" charset="0"/>
              </a:rPr>
              <a:t>το εκπαιδευτικό/διδακτικό υλικό </a:t>
            </a:r>
            <a:r>
              <a:rPr lang="el-GR" altLang="el-GR" b="1">
                <a:latin typeface="Comic Sans MS" pitchFamily="66" charset="0"/>
              </a:rPr>
              <a:t>είναι ότι αυτό αποτελεί τον κύριο μοχλό της διαδικασίας της διδασκαλίας». </a:t>
            </a:r>
            <a:r>
              <a:rPr lang="el-GR" altLang="el-GR" sz="1100">
                <a:latin typeface="Comic Sans MS" pitchFamily="66" charset="0"/>
              </a:rPr>
              <a:t>(Λιοναράκης 2001) </a:t>
            </a:r>
          </a:p>
        </p:txBody>
      </p:sp>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437112"/>
            <a:ext cx="2554287" cy="260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2539" y="-36360"/>
            <a:ext cx="3529013" cy="253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Ορθογώνιο 1"/>
          <p:cNvSpPr/>
          <p:nvPr/>
        </p:nvSpPr>
        <p:spPr>
          <a:xfrm>
            <a:off x="611560" y="5581244"/>
            <a:ext cx="2154975"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hlinkClick r:id="rId6"/>
              </a:rPr>
              <a:t>https://learn.eap.gr</a:t>
            </a:r>
            <a:r>
              <a:rPr lang="en-US" dirty="0"/>
              <a:t>/</a:t>
            </a:r>
            <a:endParaRPr lang="el-GR" dirty="0"/>
          </a:p>
        </p:txBody>
      </p:sp>
    </p:spTree>
    <p:extLst>
      <p:ext uri="{BB962C8B-B14F-4D97-AF65-F5344CB8AC3E}">
        <p14:creationId xmlns:p14="http://schemas.microsoft.com/office/powerpoint/2010/main" val="3415164772"/>
      </p:ext>
    </p:extLst>
  </p:cSld>
  <p:clrMapOvr>
    <a:masterClrMapping/>
  </p:clrMapOvr>
  <p:transition spd="slow">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611560" y="188641"/>
            <a:ext cx="7956838" cy="1368152"/>
          </a:xfrm>
          <a:solidFill>
            <a:schemeClr val="accent5">
              <a:lumMod val="20000"/>
              <a:lumOff val="80000"/>
            </a:schemeClr>
          </a:solidFill>
        </p:spPr>
        <p:txBody>
          <a:bodyPr/>
          <a:lstStyle/>
          <a:p>
            <a:pPr eaLnBrk="1" hangingPunct="1"/>
            <a:r>
              <a:rPr lang="el-GR" sz="3200" b="1" dirty="0" smtClean="0">
                <a:solidFill>
                  <a:srgbClr val="E46C0A"/>
                </a:solidFill>
              </a:rPr>
              <a:t>Γιατί να χρησιμοποιήσω ψηφιακά εργαλεία στην τάξη μου;</a:t>
            </a:r>
          </a:p>
        </p:txBody>
      </p:sp>
      <p:sp>
        <p:nvSpPr>
          <p:cNvPr id="15364" name="Rectangle 3"/>
          <p:cNvSpPr>
            <a:spLocks noGrp="1"/>
          </p:cNvSpPr>
          <p:nvPr>
            <p:ph type="body" sz="half" idx="2"/>
          </p:nvPr>
        </p:nvSpPr>
        <p:spPr>
          <a:xfrm>
            <a:off x="5364088" y="2996952"/>
            <a:ext cx="3456384" cy="1800200"/>
          </a:xfrm>
          <a:solidFill>
            <a:schemeClr val="accent2">
              <a:lumMod val="40000"/>
              <a:lumOff val="60000"/>
            </a:schemeClr>
          </a:solidFill>
        </p:spPr>
        <p:txBody>
          <a:bodyPr/>
          <a:lstStyle/>
          <a:p>
            <a:pPr algn="ctr" eaLnBrk="1" hangingPunct="1">
              <a:buFont typeface="Arial" charset="0"/>
              <a:buNone/>
            </a:pPr>
            <a:endParaRPr lang="en-US" sz="2800" dirty="0" smtClean="0"/>
          </a:p>
          <a:p>
            <a:pPr algn="ctr" eaLnBrk="1" hangingPunct="1">
              <a:buFont typeface="Arial" charset="0"/>
              <a:buNone/>
            </a:pPr>
            <a:r>
              <a:rPr lang="el-GR" sz="2800" dirty="0" smtClean="0"/>
              <a:t>Ανάπτυξη δεξιοτήτων 21ου αιώνα</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46805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40197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I:\Νέος φάκελος\slide-25-638.jpg">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84150"/>
            <a:ext cx="8928100" cy="6551613"/>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C:\Users\georg\Desktop\stories_0149_38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276871"/>
            <a:ext cx="4206995" cy="25475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229600" cy="936104"/>
          </a:xfrm>
          <a:solidFill>
            <a:srgbClr val="FFFF00"/>
          </a:solidFill>
          <a:ln>
            <a:noFill/>
          </a:ln>
        </p:spPr>
        <p:txBody>
          <a:bodyPr vert="horz" wrap="square" lIns="91440" tIns="45720" rIns="91440" bIns="45720" numCol="1" anchor="ctr" anchorCtr="0" compatLnSpc="1">
            <a:prstTxWarp prst="textNoShape">
              <a:avLst/>
            </a:prstTxWarp>
            <a:noAutofit/>
          </a:bodyPr>
          <a:lstStyle/>
          <a:p>
            <a:pPr>
              <a:spcBef>
                <a:spcPts val="600"/>
              </a:spcBef>
              <a:spcAft>
                <a:spcPts val="600"/>
              </a:spcAft>
            </a:pPr>
            <a:r>
              <a:rPr lang="en-US" sz="4000" b="1" i="1" dirty="0" err="1">
                <a:solidFill>
                  <a:srgbClr val="FF0000"/>
                </a:solidFill>
              </a:rPr>
              <a:t>wheelofnames</a:t>
            </a:r>
            <a:endParaRPr lang="el-GR" sz="4000" b="1" i="1" dirty="0">
              <a:solidFill>
                <a:srgbClr val="FF0000"/>
              </a:solidFill>
            </a:endParaRPr>
          </a:p>
        </p:txBody>
      </p:sp>
      <p:sp>
        <p:nvSpPr>
          <p:cNvPr id="3" name="Θέση περιεχομένου 2"/>
          <p:cNvSpPr>
            <a:spLocks noGrp="1"/>
          </p:cNvSpPr>
          <p:nvPr>
            <p:ph sz="half" idx="1"/>
          </p:nvPr>
        </p:nvSpPr>
        <p:spPr>
          <a:xfrm>
            <a:off x="323528" y="1556792"/>
            <a:ext cx="4038600" cy="4752528"/>
          </a:xfrm>
          <a:solidFill>
            <a:schemeClr val="accent4">
              <a:lumMod val="20000"/>
              <a:lumOff val="80000"/>
            </a:schemeClr>
          </a:solidFill>
        </p:spPr>
        <p:txBody>
          <a:bodyPr/>
          <a:lstStyle/>
          <a:p>
            <a:pPr>
              <a:lnSpc>
                <a:spcPct val="150000"/>
              </a:lnSpc>
            </a:pPr>
            <a:r>
              <a:rPr lang="el-GR" sz="2400" dirty="0" smtClean="0"/>
              <a:t>Με το </a:t>
            </a:r>
            <a:r>
              <a:rPr lang="en-US" sz="2400" dirty="0" err="1" smtClean="0">
                <a:hlinkClick r:id="rId2"/>
              </a:rPr>
              <a:t>wheelofnames</a:t>
            </a:r>
            <a:r>
              <a:rPr lang="el-GR" sz="2400" dirty="0" smtClean="0">
                <a:hlinkClick r:id="rId2"/>
              </a:rPr>
              <a:t> </a:t>
            </a:r>
            <a:r>
              <a:rPr lang="el-GR" sz="2400" dirty="0" smtClean="0"/>
              <a:t>δημιουργούμε εύκολα και γρήγορα διασκεδαστικές κληρώσεις.</a:t>
            </a:r>
          </a:p>
          <a:p>
            <a:pPr>
              <a:lnSpc>
                <a:spcPct val="150000"/>
              </a:lnSpc>
            </a:pPr>
            <a:r>
              <a:rPr lang="el-GR" sz="2400" dirty="0" smtClean="0"/>
              <a:t>Στις ακτίνες του τροχού μπορούμε να ενσωματώσουμε κείμενο (π.χ. ονόματα) ή/και εικόνες</a:t>
            </a:r>
            <a:endParaRPr lang="el-GR" sz="2400" dirty="0"/>
          </a:p>
        </p:txBody>
      </p:sp>
      <p:pic>
        <p:nvPicPr>
          <p:cNvPr id="5" name="Θέση περιεχομένου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040021"/>
            <a:ext cx="4038600" cy="3646321"/>
          </a:xfrm>
          <a:ln w="38100">
            <a:solidFill>
              <a:srgbClr val="FF0000"/>
            </a:solidFill>
          </a:ln>
        </p:spPr>
      </p:pic>
    </p:spTree>
    <p:extLst>
      <p:ext uri="{BB962C8B-B14F-4D97-AF65-F5344CB8AC3E}">
        <p14:creationId xmlns:p14="http://schemas.microsoft.com/office/powerpoint/2010/main" val="345728114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0"/>
            <a:ext cx="8640960" cy="864097"/>
          </a:xfrm>
          <a:ln w="76200">
            <a:solidFill>
              <a:srgbClr val="FF0000"/>
            </a:solidFill>
          </a:ln>
        </p:spPr>
        <p:style>
          <a:lnRef idx="1">
            <a:schemeClr val="accent5"/>
          </a:lnRef>
          <a:fillRef idx="2">
            <a:schemeClr val="accent5"/>
          </a:fillRef>
          <a:effectRef idx="1">
            <a:schemeClr val="accent5"/>
          </a:effectRef>
          <a:fontRef idx="minor">
            <a:schemeClr val="dk1"/>
          </a:fontRef>
        </p:style>
        <p:txBody>
          <a:bodyPr>
            <a:normAutofit fontScale="90000"/>
          </a:bodyPr>
          <a:lstStyle/>
          <a:p>
            <a:pPr marL="457120" lvl="0" indent="-457120" algn="ctr">
              <a:lnSpc>
                <a:spcPct val="150000"/>
              </a:lnSpc>
              <a:spcBef>
                <a:spcPts val="1800"/>
              </a:spcBef>
              <a:spcAft>
                <a:spcPts val="300"/>
              </a:spcAft>
            </a:pPr>
            <a:r>
              <a:rPr lang="el-GR" sz="4000" b="1" kern="1800" dirty="0" smtClean="0">
                <a:solidFill>
                  <a:srgbClr val="FF0000"/>
                </a:solidFill>
                <a:ea typeface="Times New Roman"/>
                <a:cs typeface="Open Sans"/>
                <a:hlinkClick r:id="rId2"/>
              </a:rPr>
              <a:t/>
            </a:r>
            <a:br>
              <a:rPr lang="el-GR" sz="4000" b="1" kern="1800" dirty="0" smtClean="0">
                <a:solidFill>
                  <a:srgbClr val="FF0000"/>
                </a:solidFill>
                <a:ea typeface="Times New Roman"/>
                <a:cs typeface="Open Sans"/>
                <a:hlinkClick r:id="rId2"/>
              </a:rPr>
            </a:br>
            <a:r>
              <a:rPr lang="el-GR" sz="4000" b="1" kern="1800" dirty="0" smtClean="0">
                <a:solidFill>
                  <a:srgbClr val="FF0000"/>
                </a:solidFill>
                <a:ea typeface="Times New Roman"/>
                <a:cs typeface="Open Sans"/>
                <a:hlinkClick r:id="rId2"/>
              </a:rPr>
              <a:t/>
            </a:r>
            <a:br>
              <a:rPr lang="el-GR" sz="4000" b="1" kern="1800" dirty="0" smtClean="0">
                <a:solidFill>
                  <a:srgbClr val="FF0000"/>
                </a:solidFill>
                <a:ea typeface="Times New Roman"/>
                <a:cs typeface="Open Sans"/>
                <a:hlinkClick r:id="rId2"/>
              </a:rPr>
            </a:br>
            <a:r>
              <a:rPr lang="el-GR" sz="4000" kern="1800" dirty="0">
                <a:solidFill>
                  <a:srgbClr val="FF0000"/>
                </a:solidFill>
                <a:ea typeface="Times New Roman"/>
                <a:cs typeface="Open Sans"/>
                <a:hlinkClick r:id="rId2"/>
              </a:rPr>
              <a:t/>
            </a:r>
            <a:br>
              <a:rPr lang="el-GR" sz="4000" kern="1800" dirty="0">
                <a:solidFill>
                  <a:srgbClr val="FF0000"/>
                </a:solidFill>
                <a:ea typeface="Times New Roman"/>
                <a:cs typeface="Open Sans"/>
                <a:hlinkClick r:id="rId2"/>
              </a:rPr>
            </a:br>
            <a:r>
              <a:rPr lang="el-GR" sz="4000" kern="1800" dirty="0" smtClean="0">
                <a:solidFill>
                  <a:srgbClr val="FF0000"/>
                </a:solidFill>
                <a:ea typeface="Times New Roman"/>
                <a:cs typeface="Open Sans"/>
                <a:hlinkClick r:id="rId2"/>
              </a:rPr>
              <a:t/>
            </a:r>
            <a:br>
              <a:rPr lang="el-GR" sz="4000" kern="1800" dirty="0" smtClean="0">
                <a:solidFill>
                  <a:srgbClr val="FF0000"/>
                </a:solidFill>
                <a:ea typeface="Times New Roman"/>
                <a:cs typeface="Open Sans"/>
                <a:hlinkClick r:id="rId2"/>
              </a:rPr>
            </a:br>
            <a:r>
              <a:rPr lang="el-GR" sz="4000" kern="1800" dirty="0">
                <a:solidFill>
                  <a:srgbClr val="FF0000"/>
                </a:solidFill>
                <a:ea typeface="Times New Roman"/>
                <a:cs typeface="Open Sans"/>
                <a:hlinkClick r:id="rId2"/>
              </a:rPr>
              <a:t/>
            </a:r>
            <a:br>
              <a:rPr lang="el-GR" sz="4000" kern="1800" dirty="0">
                <a:solidFill>
                  <a:srgbClr val="FF0000"/>
                </a:solidFill>
                <a:ea typeface="Times New Roman"/>
                <a:cs typeface="Open Sans"/>
                <a:hlinkClick r:id="rId2"/>
              </a:rPr>
            </a:br>
            <a:r>
              <a:rPr lang="el-GR" sz="4000" u="sng" dirty="0" err="1">
                <a:solidFill>
                  <a:srgbClr val="0000FF"/>
                </a:solidFill>
                <a:ea typeface="Calibri"/>
                <a:cs typeface="Times New Roman"/>
                <a:hlinkClick r:id="rId3"/>
              </a:rPr>
              <a:t>Liveworksheets</a:t>
            </a:r>
            <a:endParaRPr lang="el-GR" dirty="0"/>
          </a:p>
        </p:txBody>
      </p:sp>
      <p:sp>
        <p:nvSpPr>
          <p:cNvPr id="6" name="Θέση κειμένου 5"/>
          <p:cNvSpPr>
            <a:spLocks noGrp="1"/>
          </p:cNvSpPr>
          <p:nvPr>
            <p:ph type="body" sz="half" idx="2"/>
          </p:nvPr>
        </p:nvSpPr>
        <p:spPr>
          <a:xfrm>
            <a:off x="251520" y="1052736"/>
            <a:ext cx="5040560" cy="5544616"/>
          </a:xfrm>
          <a:ln w="76200">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pPr>
              <a:lnSpc>
                <a:spcPct val="150000"/>
              </a:lnSpc>
            </a:pPr>
            <a:r>
              <a:rPr lang="el-GR" sz="2000" dirty="0">
                <a:ea typeface="Calibri"/>
                <a:cs typeface="Times New Roman"/>
              </a:rPr>
              <a:t>Η εφαρμογή </a:t>
            </a:r>
            <a:r>
              <a:rPr lang="el-GR" sz="2000" u="sng" dirty="0" err="1">
                <a:solidFill>
                  <a:srgbClr val="0000FF"/>
                </a:solidFill>
                <a:ea typeface="Calibri"/>
                <a:cs typeface="Times New Roman"/>
                <a:hlinkClick r:id="rId3"/>
              </a:rPr>
              <a:t>Liveworksheets</a:t>
            </a:r>
            <a:r>
              <a:rPr lang="el-GR" sz="2000" dirty="0">
                <a:ea typeface="Calibri"/>
                <a:cs typeface="Times New Roman"/>
              </a:rPr>
              <a:t> , μετατρέπει τα παραδοσιακά εκτυπώσιμα φύλλα εργασίας  (</a:t>
            </a:r>
            <a:r>
              <a:rPr lang="el-GR" sz="2000" dirty="0" err="1">
                <a:ea typeface="Calibri"/>
                <a:cs typeface="Times New Roman"/>
              </a:rPr>
              <a:t>doc</a:t>
            </a:r>
            <a:r>
              <a:rPr lang="el-GR" sz="2000" dirty="0">
                <a:ea typeface="Calibri"/>
                <a:cs typeface="Times New Roman"/>
              </a:rPr>
              <a:t>, </a:t>
            </a:r>
            <a:r>
              <a:rPr lang="el-GR" sz="2000" dirty="0" err="1">
                <a:ea typeface="Calibri"/>
                <a:cs typeface="Times New Roman"/>
              </a:rPr>
              <a:t>pdf</a:t>
            </a:r>
            <a:r>
              <a:rPr lang="el-GR" sz="2000" dirty="0">
                <a:ea typeface="Calibri"/>
                <a:cs typeface="Times New Roman"/>
              </a:rPr>
              <a:t>, </a:t>
            </a:r>
            <a:r>
              <a:rPr lang="el-GR" sz="2000" dirty="0" err="1">
                <a:ea typeface="Calibri"/>
                <a:cs typeface="Times New Roman"/>
              </a:rPr>
              <a:t>jpg</a:t>
            </a:r>
            <a:r>
              <a:rPr lang="el-GR" sz="2000" dirty="0">
                <a:ea typeface="Calibri"/>
                <a:cs typeface="Times New Roman"/>
              </a:rPr>
              <a:t> ...) σε  "διαδραστικά φύλλα εργασίας" με </a:t>
            </a:r>
            <a:r>
              <a:rPr lang="el-GR" sz="2000" dirty="0" err="1">
                <a:ea typeface="Calibri"/>
                <a:cs typeface="Times New Roman"/>
              </a:rPr>
              <a:t>αυτοδιόρθωση</a:t>
            </a:r>
            <a:r>
              <a:rPr lang="el-GR" sz="2000" dirty="0">
                <a:ea typeface="Calibri"/>
                <a:cs typeface="Times New Roman"/>
              </a:rPr>
              <a:t>. </a:t>
            </a:r>
            <a:endParaRPr lang="en-US" sz="2000" dirty="0" smtClean="0">
              <a:ea typeface="Calibri"/>
              <a:cs typeface="Times New Roman"/>
            </a:endParaRPr>
          </a:p>
          <a:p>
            <a:pPr>
              <a:lnSpc>
                <a:spcPct val="150000"/>
              </a:lnSpc>
            </a:pPr>
            <a:r>
              <a:rPr lang="el-GR" sz="2000" dirty="0" smtClean="0">
                <a:ea typeface="Calibri"/>
                <a:cs typeface="Times New Roman"/>
              </a:rPr>
              <a:t>Τα </a:t>
            </a:r>
            <a:r>
              <a:rPr lang="el-GR" sz="2000" dirty="0">
                <a:ea typeface="Calibri"/>
                <a:cs typeface="Times New Roman"/>
              </a:rPr>
              <a:t>διαδραστικά φύλλα εργασίας μπορεί να περιλαμβάνουν: ήχους, βίντεο, ασκήσεις μεταφοράς και απόθεσης, αντιστοίχισης, πολλαπλών επιλογών, ασκήσεις ομιλίας, τις οποίες πρέπει να κάνουν οι μαθητές χρησιμοποιώντας το </a:t>
            </a:r>
            <a:r>
              <a:rPr lang="el-GR" sz="2000" dirty="0" smtClean="0">
                <a:ea typeface="Calibri"/>
                <a:cs typeface="Times New Roman"/>
              </a:rPr>
              <a:t>μικρόφωνο</a:t>
            </a:r>
            <a:r>
              <a:rPr lang="en-US" sz="2000" dirty="0" smtClean="0">
                <a:ea typeface="Calibri"/>
                <a:cs typeface="Times New Roman"/>
              </a:rPr>
              <a:t>.</a:t>
            </a:r>
            <a:endParaRPr lang="el-GR" dirty="0"/>
          </a:p>
        </p:txBody>
      </p:sp>
      <p:pic>
        <p:nvPicPr>
          <p:cNvPr id="5" name="Θέση περιεχομένου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52120" y="2348880"/>
            <a:ext cx="2808312" cy="2236970"/>
          </a:xfrm>
          <a:ln w="57150">
            <a:solidFill>
              <a:srgbClr val="FF0000"/>
            </a:solidFill>
          </a:ln>
        </p:spPr>
      </p:pic>
      <p:sp>
        <p:nvSpPr>
          <p:cNvPr id="3" name="TextBox 2"/>
          <p:cNvSpPr txBox="1"/>
          <p:nvPr/>
        </p:nvSpPr>
        <p:spPr>
          <a:xfrm>
            <a:off x="3203848" y="6021288"/>
            <a:ext cx="158417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l-GR" dirty="0" smtClean="0">
                <a:hlinkClick r:id="rId5"/>
              </a:rPr>
              <a:t>ΠΑΡΑΔΕΙΓΜΑ 1</a:t>
            </a:r>
            <a:endParaRPr lang="el-GR" dirty="0"/>
          </a:p>
        </p:txBody>
      </p:sp>
      <p:sp>
        <p:nvSpPr>
          <p:cNvPr id="4" name="TextBox 3"/>
          <p:cNvSpPr txBox="1"/>
          <p:nvPr/>
        </p:nvSpPr>
        <p:spPr>
          <a:xfrm>
            <a:off x="5652120" y="5157191"/>
            <a:ext cx="2808312" cy="307777"/>
          </a:xfrm>
          <a:prstGeom prst="rect">
            <a:avLst/>
          </a:prstGeom>
          <a:solidFill>
            <a:schemeClr val="accent5">
              <a:lumMod val="40000"/>
              <a:lumOff val="60000"/>
            </a:schemeClr>
          </a:solidFill>
        </p:spPr>
        <p:txBody>
          <a:bodyPr wrap="square" rtlCol="0">
            <a:spAutoFit/>
          </a:bodyPr>
          <a:lstStyle/>
          <a:p>
            <a:r>
              <a:rPr lang="el-GR" sz="1400" b="1" dirty="0" smtClean="0">
                <a:hlinkClick r:id="rId6"/>
              </a:rPr>
              <a:t>ΠΑΡΑΔΕΙΓΜΑ - ΝΗΠΙΑΓΩΓΕΙΟ</a:t>
            </a:r>
            <a:endParaRPr lang="el-GR" sz="1400" b="1" dirty="0"/>
          </a:p>
        </p:txBody>
      </p:sp>
    </p:spTree>
    <p:extLst>
      <p:ext uri="{BB962C8B-B14F-4D97-AF65-F5344CB8AC3E}">
        <p14:creationId xmlns:p14="http://schemas.microsoft.com/office/powerpoint/2010/main" val="1637401552"/>
      </p:ext>
    </p:extLst>
  </p:cSld>
  <p:clrMapOvr>
    <a:masterClrMapping/>
  </p:clrMapOvr>
  <p:transition spd="slow">
    <p:pull/>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Πρότυπο σχεδίασης ρολογιού σε λειτουργία">
  <a:themeElements>
    <a:clrScheme name="Πρότυπο σχεδίασης ρολογιού σε λειτουργί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ότυπο σχεδίασης ρολογιού σε λειτουργία">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ότυπο σχεδίασης ρολογιού σε λειτουργί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1.xml><?xml version="1.0" encoding="utf-8"?>
<a:theme xmlns:a="http://schemas.openxmlformats.org/drawingml/2006/main" name="16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2.xml><?xml version="1.0" encoding="utf-8"?>
<a:theme xmlns:a="http://schemas.openxmlformats.org/drawingml/2006/main" name="17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_Πρότυπο σχεδίασης ρολογιού σε λειτουργία">
  <a:themeElements>
    <a:clrScheme name="Πρότυπο σχεδίασης ρολογιού σε λειτουργί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ότυπο σχεδίασης ρολογιού σε λειτουργία">
      <a:majorFont>
        <a:latin typeface="Verdana"/>
        <a:ea typeface=""/>
        <a:cs typeface=""/>
      </a:majorFont>
      <a:minorFont>
        <a:latin typeface="Verdana"/>
        <a:ea typeface=""/>
        <a:cs typeface=""/>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ότυπο σχεδίασης ρολογιού σε λειτουργί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ότυπο σχεδίασης ρολογιού σε λειτουργί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ότυπο σχεδίασης ρολογιού σε λειτουργί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10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1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1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1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1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Πρότυπο σχεδίασης ρολογιού σε λειτουργία</Template>
  <TotalTime>3098</TotalTime>
  <Words>1188</Words>
  <Application>Microsoft Office PowerPoint</Application>
  <PresentationFormat>Προβολή στην οθόνη (4:3)</PresentationFormat>
  <Paragraphs>125</Paragraphs>
  <Slides>36</Slides>
  <Notes>3</Notes>
  <HiddenSlides>0</HiddenSlides>
  <MMClips>0</MMClips>
  <ScaleCrop>false</ScaleCrop>
  <HeadingPairs>
    <vt:vector size="4" baseType="variant">
      <vt:variant>
        <vt:lpstr>Θέμα</vt:lpstr>
      </vt:variant>
      <vt:variant>
        <vt:i4>13</vt:i4>
      </vt:variant>
      <vt:variant>
        <vt:lpstr>Τίτλοι διαφανειών</vt:lpstr>
      </vt:variant>
      <vt:variant>
        <vt:i4>36</vt:i4>
      </vt:variant>
    </vt:vector>
  </HeadingPairs>
  <TitlesOfParts>
    <vt:vector size="49" baseType="lpstr">
      <vt:lpstr>Πρότυπο σχεδίασης ρολογιού σε λειτουργία</vt:lpstr>
      <vt:lpstr>Χαρτί</vt:lpstr>
      <vt:lpstr>1_Πρότυπο σχεδίασης ρολογιού σε λειτουργία</vt:lpstr>
      <vt:lpstr>9_Χαρτί</vt:lpstr>
      <vt:lpstr>10_Χαρτί</vt:lpstr>
      <vt:lpstr>11_Χαρτί</vt:lpstr>
      <vt:lpstr>12_Χαρτί</vt:lpstr>
      <vt:lpstr>13_Χαρτί</vt:lpstr>
      <vt:lpstr>14_Χαρτί</vt:lpstr>
      <vt:lpstr>15_Χαρτί</vt:lpstr>
      <vt:lpstr>16_Χαρτί</vt:lpstr>
      <vt:lpstr>17_Χαρτί</vt:lpstr>
      <vt:lpstr>Θέμα του Office</vt:lpstr>
      <vt:lpstr>"Διαδικτυακά Εργαλεία για την Εξ Αποστάσεως Σχολική Εκπαίδευση"</vt:lpstr>
      <vt:lpstr>Παρουσίαση του PowerPoint</vt:lpstr>
      <vt:lpstr>… η εξέλιξη της τεχνολογίας αλλάζει τον τρόπο με τον οποίο βλέπουμε τα πράγματα!!</vt:lpstr>
      <vt:lpstr>Παρουσίαση του PowerPoint</vt:lpstr>
      <vt:lpstr>Παρουσίαση του PowerPoint</vt:lpstr>
      <vt:lpstr>Γιατί να χρησιμοποιήσω ψηφιακά εργαλεία στην τάξη μου;</vt:lpstr>
      <vt:lpstr>Παρουσίαση του PowerPoint</vt:lpstr>
      <vt:lpstr>wheelofnames</vt:lpstr>
      <vt:lpstr>     Liveworksheets</vt:lpstr>
      <vt:lpstr> Quizizz </vt:lpstr>
      <vt:lpstr>     Kahoot </vt:lpstr>
      <vt:lpstr>Crossword Labs</vt:lpstr>
      <vt:lpstr>  Δημιουργία διαδραστικής αφίσας με το Thinglink  </vt:lpstr>
      <vt:lpstr>  Δημιουργία εκπαιδευτικών πόρων με το Genial.ly   </vt:lpstr>
      <vt:lpstr>Δημιουργία Διαδραστικών Δραστηριοτήτων με το Wordwall</vt:lpstr>
      <vt:lpstr>E-mail μιας χρήσης</vt:lpstr>
      <vt:lpstr> Storyjumper </vt:lpstr>
      <vt:lpstr>Δημιουργία Διαδραστικών Δραστηριοτήτων με το Learning Apps</vt:lpstr>
      <vt:lpstr>Voki</vt:lpstr>
      <vt:lpstr> Δημιουργία διαδραστικών παρουσιάσεων με το Sway </vt:lpstr>
      <vt:lpstr>Pixton</vt:lpstr>
      <vt:lpstr>Δημιουργία συννεφόλεξου </vt:lpstr>
      <vt:lpstr>Δημιουργία πάζλ με το Jigsaw Planet.</vt:lpstr>
      <vt:lpstr>Padlet </vt:lpstr>
      <vt:lpstr>Timetoast </vt:lpstr>
      <vt:lpstr>Phet - Colorado  http://phet.colorado.edu/el/</vt:lpstr>
      <vt:lpstr>Εννοιολογικοί χάρτες</vt:lpstr>
      <vt:lpstr> Animaker  </vt:lpstr>
      <vt:lpstr> PowToon  </vt:lpstr>
      <vt:lpstr>Video Animation - Moovly </vt:lpstr>
      <vt:lpstr>Screencast-o-Matic </vt:lpstr>
      <vt:lpstr>PosterMyWall </vt:lpstr>
      <vt:lpstr>Δημιουργία Infographic </vt:lpstr>
      <vt:lpstr>Παρουσίαση του PowerPoint</vt:lpstr>
      <vt:lpstr>Παρουσίαση του PowerPoint</vt:lpstr>
      <vt:lpstr>Παρουσίαση του PowerPoint</vt:lpstr>
    </vt:vector>
  </TitlesOfParts>
  <Company>Γ</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Η/Υ ΚΑΙ ΝΗΠΙΑΓΩΓΕΙΟ φόβος και σύγχυση ή ένα χρήσιμο εργαλείο;</dc:title>
  <dc:creator>Γ</dc:creator>
  <cp:lastModifiedBy>Spyropoulos George</cp:lastModifiedBy>
  <cp:revision>175</cp:revision>
  <dcterms:created xsi:type="dcterms:W3CDTF">2011-03-25T17:47:19Z</dcterms:created>
  <dcterms:modified xsi:type="dcterms:W3CDTF">2020-12-16T19:46:14Z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TC011408101032</vt:lpwstr>
  </property>
</Properties>
</file>